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hm2HGg5pZpwyFoCMbBIE06IaFq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B423EF-0F87-4F3F-9F39-4E0F04C07297}">
  <a:tblStyle styleId="{6BB423EF-0F87-4F3F-9F39-4E0F04C072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053a2ed7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053a2ed74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e053a2ed74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053a2ed7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053a2ed74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e053a2ed74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053a2ed7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053a2ed74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e053a2ed74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053a2ed7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053a2ed7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e053a2ed7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d65dafea8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d65dafea8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dd65dafea8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053a2ed7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053a2ed74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e053a2ed74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d65dafea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d65dafea8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dd65dafea8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d65dafea8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d65dafea8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dd65dafea8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af98632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b6af98632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6af98632d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b6af98632d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6af98632d_3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b6af98632d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6af98632d_3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b6af98632d_3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6af98632d_3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b6af98632d_3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5448" y="509715"/>
            <a:ext cx="11878200" cy="1419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IN" sz="4400" b="1">
                <a:latin typeface="Times New Roman"/>
                <a:ea typeface="Times New Roman"/>
                <a:cs typeface="Times New Roman"/>
                <a:sym typeface="Times New Roman"/>
              </a:rPr>
              <a:t>A CASE STUDY ON CEMENT CONCRETE ROAD AT B R PROJET</a:t>
            </a:r>
            <a:endParaRPr sz="4400">
              <a:latin typeface="Times New Roman"/>
              <a:ea typeface="Times New Roman"/>
              <a:cs typeface="Times New Roman"/>
              <a:sym typeface="Times New Roman"/>
            </a:endParaRPr>
          </a:p>
        </p:txBody>
      </p:sp>
      <p:sp>
        <p:nvSpPr>
          <p:cNvPr id="89" name="Google Shape;89;p1"/>
          <p:cNvSpPr txBox="1">
            <a:spLocks noGrp="1"/>
          </p:cNvSpPr>
          <p:nvPr>
            <p:ph type="subTitle" idx="1"/>
          </p:nvPr>
        </p:nvSpPr>
        <p:spPr>
          <a:xfrm>
            <a:off x="384048" y="2020824"/>
            <a:ext cx="11247120" cy="397764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I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000"/>
              <a:buNone/>
            </a:pPr>
            <a:endParaRPr sz="20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2000"/>
              <a:buNone/>
            </a:pPr>
            <a:r>
              <a:rPr lang="en-IN" sz="2000">
                <a:latin typeface="Times New Roman"/>
                <a:ea typeface="Times New Roman"/>
                <a:cs typeface="Times New Roman"/>
                <a:sym typeface="Times New Roman"/>
              </a:rPr>
              <a:t> </a:t>
            </a:r>
            <a:r>
              <a:rPr lang="en-IN" sz="2600" b="1">
                <a:latin typeface="Times New Roman"/>
                <a:ea typeface="Times New Roman"/>
                <a:cs typeface="Times New Roman"/>
                <a:sym typeface="Times New Roman"/>
              </a:rPr>
              <a:t>Presented by</a:t>
            </a:r>
            <a:endParaRPr sz="2600" b="1">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2000"/>
              <a:buNone/>
            </a:pP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Ganesh G Kamath.</a:t>
            </a:r>
            <a:endParaRPr sz="260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2000"/>
              <a:buNone/>
            </a:pPr>
            <a:r>
              <a:rPr lang="en-IN" sz="2600">
                <a:latin typeface="Times New Roman"/>
                <a:ea typeface="Times New Roman"/>
                <a:cs typeface="Times New Roman"/>
                <a:sym typeface="Times New Roman"/>
              </a:rPr>
              <a:t>                                                        4SU17CV010</a:t>
            </a:r>
            <a:endParaRPr sz="260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r>
              <a:rPr lang="en-IN" b="1">
                <a:latin typeface="Times New Roman"/>
                <a:ea typeface="Times New Roman"/>
                <a:cs typeface="Times New Roman"/>
                <a:sym typeface="Times New Roman"/>
              </a:rPr>
              <a:t>Under the Guidance of </a:t>
            </a:r>
            <a:endParaRPr>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r>
              <a:rPr lang="en-IN">
                <a:latin typeface="Times New Roman"/>
                <a:ea typeface="Times New Roman"/>
                <a:cs typeface="Times New Roman"/>
                <a:sym typeface="Times New Roman"/>
              </a:rPr>
              <a:t>Mr. Vinaya Shyam D.</a:t>
            </a:r>
            <a:endParaRPr>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r>
              <a:rPr lang="en-IN" sz="1800">
                <a:latin typeface="Times New Roman"/>
                <a:ea typeface="Times New Roman"/>
                <a:cs typeface="Times New Roman"/>
                <a:sym typeface="Times New Roman"/>
              </a:rPr>
              <a:t>Department of Civil Engineering</a:t>
            </a:r>
            <a:endParaRPr>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r>
              <a:rPr lang="en-IN">
                <a:latin typeface="Times New Roman"/>
                <a:ea typeface="Times New Roman"/>
                <a:cs typeface="Times New Roman"/>
                <a:sym typeface="Times New Roman"/>
              </a:rPr>
              <a:t>SDM Institute of Technology Ujire - 574240</a:t>
            </a:r>
            <a:endParaRPr>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e053a2ed74_0_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IN" sz="2600" b="1">
                <a:latin typeface="Times New Roman"/>
                <a:ea typeface="Times New Roman"/>
                <a:cs typeface="Times New Roman"/>
                <a:sym typeface="Times New Roman"/>
              </a:rPr>
              <a:t>3.Material mixing and placing of concrete:</a:t>
            </a:r>
            <a:endParaRPr sz="2600"/>
          </a:p>
        </p:txBody>
      </p:sp>
      <p:sp>
        <p:nvSpPr>
          <p:cNvPr id="166" name="Google Shape;166;ge053a2ed74_0_16"/>
          <p:cNvSpPr txBox="1">
            <a:spLocks noGrp="1"/>
          </p:cNvSpPr>
          <p:nvPr>
            <p:ph type="body" idx="1"/>
          </p:nvPr>
        </p:nvSpPr>
        <p:spPr>
          <a:xfrm>
            <a:off x="838200" y="1437025"/>
            <a:ext cx="10515600" cy="43512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IN" sz="2400">
                <a:latin typeface="Times New Roman"/>
                <a:ea typeface="Times New Roman"/>
                <a:cs typeface="Times New Roman"/>
                <a:sym typeface="Times New Roman"/>
              </a:rPr>
              <a:t>    Loader fad equipment is used for mixing the concrete ingredients (cement,fine aggregate, coarse aggregate and water) in distinct amount.</a:t>
            </a:r>
            <a:endParaRPr sz="2400">
              <a:latin typeface="Times New Roman"/>
              <a:ea typeface="Times New Roman"/>
              <a:cs typeface="Times New Roman"/>
              <a:sym typeface="Times New Roman"/>
            </a:endParaRPr>
          </a:p>
        </p:txBody>
      </p:sp>
      <p:sp>
        <p:nvSpPr>
          <p:cNvPr id="167" name="Google Shape;167;ge053a2ed74_0_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10</a:t>
            </a:fld>
            <a:endParaRPr/>
          </a:p>
        </p:txBody>
      </p:sp>
      <p:pic>
        <p:nvPicPr>
          <p:cNvPr id="168" name="Google Shape;168;ge053a2ed74_0_16"/>
          <p:cNvPicPr preferRelativeResize="0"/>
          <p:nvPr/>
        </p:nvPicPr>
        <p:blipFill>
          <a:blip r:embed="rId3">
            <a:alphaModFix/>
          </a:blip>
          <a:stretch>
            <a:fillRect/>
          </a:stretch>
        </p:blipFill>
        <p:spPr>
          <a:xfrm>
            <a:off x="838200" y="3067327"/>
            <a:ext cx="4343400" cy="2599725"/>
          </a:xfrm>
          <a:prstGeom prst="rect">
            <a:avLst/>
          </a:prstGeom>
          <a:noFill/>
          <a:ln>
            <a:noFill/>
          </a:ln>
        </p:spPr>
      </p:pic>
      <p:pic>
        <p:nvPicPr>
          <p:cNvPr id="169" name="Google Shape;169;ge053a2ed74_0_16"/>
          <p:cNvPicPr preferRelativeResize="0"/>
          <p:nvPr/>
        </p:nvPicPr>
        <p:blipFill>
          <a:blip r:embed="rId4">
            <a:alphaModFix/>
          </a:blip>
          <a:stretch>
            <a:fillRect/>
          </a:stretch>
        </p:blipFill>
        <p:spPr>
          <a:xfrm>
            <a:off x="5858375" y="3067324"/>
            <a:ext cx="4657725" cy="2599725"/>
          </a:xfrm>
          <a:prstGeom prst="rect">
            <a:avLst/>
          </a:prstGeom>
          <a:noFill/>
          <a:ln>
            <a:noFill/>
          </a:ln>
        </p:spPr>
      </p:pic>
      <p:sp>
        <p:nvSpPr>
          <p:cNvPr id="170" name="Google Shape;170;ge053a2ed74_0_16"/>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e053a2ed74_0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IN" sz="2600" b="1">
                <a:latin typeface="Times New Roman"/>
                <a:ea typeface="Times New Roman"/>
                <a:cs typeface="Times New Roman"/>
                <a:sym typeface="Times New Roman"/>
              </a:rPr>
              <a:t>4.Compaction</a:t>
            </a:r>
            <a:endParaRPr sz="2600"/>
          </a:p>
        </p:txBody>
      </p:sp>
      <p:sp>
        <p:nvSpPr>
          <p:cNvPr id="177" name="Google Shape;177;ge053a2ed74_0_33"/>
          <p:cNvSpPr txBox="1">
            <a:spLocks noGrp="1"/>
          </p:cNvSpPr>
          <p:nvPr>
            <p:ph type="body" idx="1"/>
          </p:nvPr>
        </p:nvSpPr>
        <p:spPr>
          <a:xfrm>
            <a:off x="895350" y="1515600"/>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2400">
                <a:latin typeface="Times New Roman"/>
                <a:ea typeface="Times New Roman"/>
                <a:cs typeface="Times New Roman"/>
                <a:sym typeface="Times New Roman"/>
              </a:rPr>
              <a:t>   Purpose of compaction is to pull out the air voids and make concrete harden.</a:t>
            </a:r>
            <a:endParaRPr sz="2400">
              <a:latin typeface="Times New Roman"/>
              <a:ea typeface="Times New Roman"/>
              <a:cs typeface="Times New Roman"/>
              <a:sym typeface="Times New Roman"/>
            </a:endParaRPr>
          </a:p>
        </p:txBody>
      </p:sp>
      <p:sp>
        <p:nvSpPr>
          <p:cNvPr id="178" name="Google Shape;178;ge053a2ed74_0_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11</a:t>
            </a:fld>
            <a:endParaRPr/>
          </a:p>
        </p:txBody>
      </p:sp>
      <p:pic>
        <p:nvPicPr>
          <p:cNvPr id="179" name="Google Shape;179;ge053a2ed74_0_33"/>
          <p:cNvPicPr preferRelativeResize="0"/>
          <p:nvPr/>
        </p:nvPicPr>
        <p:blipFill>
          <a:blip r:embed="rId3">
            <a:alphaModFix/>
          </a:blip>
          <a:stretch>
            <a:fillRect/>
          </a:stretch>
        </p:blipFill>
        <p:spPr>
          <a:xfrm>
            <a:off x="2503275" y="2399775"/>
            <a:ext cx="6876800" cy="2986975"/>
          </a:xfrm>
          <a:prstGeom prst="rect">
            <a:avLst/>
          </a:prstGeom>
          <a:noFill/>
          <a:ln>
            <a:noFill/>
          </a:ln>
        </p:spPr>
      </p:pic>
      <p:sp>
        <p:nvSpPr>
          <p:cNvPr id="180" name="Google Shape;180;ge053a2ed74_0_33"/>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e053a2ed74_0_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sz="2800" b="1" dirty="0">
                <a:latin typeface="Times New Roman"/>
                <a:ea typeface="Times New Roman"/>
                <a:cs typeface="Times New Roman"/>
                <a:sym typeface="Times New Roman"/>
              </a:rPr>
              <a:t>5</a:t>
            </a:r>
            <a:r>
              <a:rPr lang="en-IN" sz="2800" dirty="0">
                <a:latin typeface="Times New Roman"/>
                <a:ea typeface="Times New Roman"/>
                <a:cs typeface="Times New Roman"/>
                <a:sym typeface="Times New Roman"/>
              </a:rPr>
              <a:t>.</a:t>
            </a:r>
            <a:r>
              <a:rPr lang="en-IN" sz="2800" b="1" dirty="0">
                <a:latin typeface="Times New Roman"/>
                <a:ea typeface="Times New Roman"/>
                <a:cs typeface="Times New Roman"/>
                <a:sym typeface="Times New Roman"/>
              </a:rPr>
              <a:t>Curing</a:t>
            </a:r>
            <a:endParaRPr sz="2800" dirty="0"/>
          </a:p>
        </p:txBody>
      </p:sp>
      <p:sp>
        <p:nvSpPr>
          <p:cNvPr id="187" name="Google Shape;187;ge053a2ed74_0_48"/>
          <p:cNvSpPr txBox="1">
            <a:spLocks noGrp="1"/>
          </p:cNvSpPr>
          <p:nvPr>
            <p:ph type="body" idx="1"/>
          </p:nvPr>
        </p:nvSpPr>
        <p:spPr>
          <a:xfrm>
            <a:off x="1011975" y="1596513"/>
            <a:ext cx="10515600" cy="43512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IN" sz="2400">
                <a:latin typeface="Times New Roman"/>
                <a:ea typeface="Times New Roman"/>
                <a:cs typeface="Times New Roman"/>
                <a:sym typeface="Times New Roman"/>
              </a:rPr>
              <a:t>  Curing is a method to control the effect of heat under hydration process.Curing is done for 28 days, till concrete gets its strength.</a:t>
            </a:r>
            <a:endParaRPr sz="2400">
              <a:latin typeface="Times New Roman"/>
              <a:ea typeface="Times New Roman"/>
              <a:cs typeface="Times New Roman"/>
              <a:sym typeface="Times New Roman"/>
            </a:endParaRPr>
          </a:p>
        </p:txBody>
      </p:sp>
      <p:sp>
        <p:nvSpPr>
          <p:cNvPr id="188" name="Google Shape;188;ge053a2ed74_0_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12</a:t>
            </a:fld>
            <a:endParaRPr/>
          </a:p>
        </p:txBody>
      </p:sp>
      <p:sp>
        <p:nvSpPr>
          <p:cNvPr id="189" name="Google Shape;189;ge053a2ed74_0_48"/>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pic>
        <p:nvPicPr>
          <p:cNvPr id="190" name="Google Shape;190;ge053a2ed74_0_48"/>
          <p:cNvPicPr preferRelativeResize="0"/>
          <p:nvPr/>
        </p:nvPicPr>
        <p:blipFill>
          <a:blip r:embed="rId3">
            <a:alphaModFix/>
          </a:blip>
          <a:stretch>
            <a:fillRect/>
          </a:stretch>
        </p:blipFill>
        <p:spPr>
          <a:xfrm>
            <a:off x="1172925" y="3161100"/>
            <a:ext cx="4774250" cy="2531575"/>
          </a:xfrm>
          <a:prstGeom prst="rect">
            <a:avLst/>
          </a:prstGeom>
          <a:noFill/>
          <a:ln>
            <a:noFill/>
          </a:ln>
        </p:spPr>
      </p:pic>
      <p:pic>
        <p:nvPicPr>
          <p:cNvPr id="191" name="Google Shape;191;ge053a2ed74_0_48"/>
          <p:cNvPicPr preferRelativeResize="0"/>
          <p:nvPr/>
        </p:nvPicPr>
        <p:blipFill>
          <a:blip r:embed="rId4">
            <a:alphaModFix/>
          </a:blip>
          <a:stretch>
            <a:fillRect/>
          </a:stretch>
        </p:blipFill>
        <p:spPr>
          <a:xfrm>
            <a:off x="6402575" y="3161100"/>
            <a:ext cx="4660975" cy="253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588291" y="356697"/>
            <a:ext cx="11015400" cy="1280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600" b="1">
                <a:latin typeface="Times New Roman"/>
                <a:ea typeface="Times New Roman"/>
                <a:cs typeface="Times New Roman"/>
                <a:sym typeface="Times New Roman"/>
              </a:rPr>
              <a:t>   6.Open to the traffic</a:t>
            </a:r>
            <a:endParaRPr sz="2600">
              <a:latin typeface="Times New Roman"/>
              <a:ea typeface="Times New Roman"/>
              <a:cs typeface="Times New Roman"/>
              <a:sym typeface="Times New Roman"/>
            </a:endParaRPr>
          </a:p>
        </p:txBody>
      </p:sp>
      <p:sp>
        <p:nvSpPr>
          <p:cNvPr id="197" name="Google Shape;197;p9"/>
          <p:cNvSpPr txBox="1">
            <a:spLocks noGrp="1"/>
          </p:cNvSpPr>
          <p:nvPr>
            <p:ph type="body" idx="1"/>
          </p:nvPr>
        </p:nvSpPr>
        <p:spPr>
          <a:xfrm>
            <a:off x="800100" y="1636750"/>
            <a:ext cx="11015400" cy="46818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None/>
            </a:pPr>
            <a:r>
              <a:rPr lang="en-IN" sz="2400">
                <a:latin typeface="Times New Roman"/>
                <a:ea typeface="Times New Roman"/>
                <a:cs typeface="Times New Roman"/>
                <a:sym typeface="Times New Roman"/>
              </a:rPr>
              <a:t>   Generally after a month, road should be open to traffic. If rapid hardening cement is used   road may be open for traffic in 7 days. </a:t>
            </a:r>
            <a:endParaRPr sz="2400">
              <a:latin typeface="Times New Roman"/>
              <a:ea typeface="Times New Roman"/>
              <a:cs typeface="Times New Roman"/>
              <a:sym typeface="Times New Roman"/>
            </a:endParaRPr>
          </a:p>
        </p:txBody>
      </p:sp>
      <p:sp>
        <p:nvSpPr>
          <p:cNvPr id="198" name="Google Shape;198;p9"/>
          <p:cNvSpPr txBox="1">
            <a:spLocks noGrp="1"/>
          </p:cNvSpPr>
          <p:nvPr>
            <p:ph type="ftr" idx="11"/>
          </p:nvPr>
        </p:nvSpPr>
        <p:spPr>
          <a:xfrm>
            <a:off x="847975" y="6318488"/>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latin typeface="Times New Roman"/>
                <a:ea typeface="Times New Roman"/>
                <a:cs typeface="Times New Roman"/>
                <a:sym typeface="Times New Roman"/>
              </a:rPr>
              <a:t>Department of Civil Engineering</a:t>
            </a:r>
            <a:endParaRPr b="1">
              <a:latin typeface="Times New Roman"/>
              <a:ea typeface="Times New Roman"/>
              <a:cs typeface="Times New Roman"/>
              <a:sym typeface="Times New Roman"/>
            </a:endParaRPr>
          </a:p>
        </p:txBody>
      </p:sp>
      <p:sp>
        <p:nvSpPr>
          <p:cNvPr id="199" name="Google Shape;199;p9"/>
          <p:cNvSpPr txBox="1">
            <a:spLocks noGrp="1"/>
          </p:cNvSpPr>
          <p:nvPr>
            <p:ph type="sldNum" idx="12"/>
          </p:nvPr>
        </p:nvSpPr>
        <p:spPr>
          <a:xfrm>
            <a:off x="8620375" y="631848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latin typeface="Times New Roman"/>
                <a:ea typeface="Times New Roman"/>
                <a:cs typeface="Times New Roman"/>
                <a:sym typeface="Times New Roman"/>
              </a:rPr>
              <a:pPr marL="0" lvl="0" indent="0" algn="r" rtl="0">
                <a:spcBef>
                  <a:spcPts val="0"/>
                </a:spcBef>
                <a:spcAft>
                  <a:spcPts val="0"/>
                </a:spcAft>
                <a:buNone/>
              </a:pPr>
              <a:t>13</a:t>
            </a:fld>
            <a:endParaRPr sz="1600" b="1">
              <a:latin typeface="Times New Roman"/>
              <a:ea typeface="Times New Roman"/>
              <a:cs typeface="Times New Roman"/>
              <a:sym typeface="Times New Roman"/>
            </a:endParaRPr>
          </a:p>
        </p:txBody>
      </p:sp>
      <p:pic>
        <p:nvPicPr>
          <p:cNvPr id="200" name="Google Shape;200;p9"/>
          <p:cNvPicPr preferRelativeResize="0"/>
          <p:nvPr/>
        </p:nvPicPr>
        <p:blipFill>
          <a:blip r:embed="rId3">
            <a:alphaModFix/>
          </a:blip>
          <a:stretch>
            <a:fillRect/>
          </a:stretch>
        </p:blipFill>
        <p:spPr>
          <a:xfrm>
            <a:off x="6748600" y="2877987"/>
            <a:ext cx="4771450" cy="2199325"/>
          </a:xfrm>
          <a:prstGeom prst="rect">
            <a:avLst/>
          </a:prstGeom>
          <a:noFill/>
          <a:ln>
            <a:noFill/>
          </a:ln>
        </p:spPr>
      </p:pic>
      <p:pic>
        <p:nvPicPr>
          <p:cNvPr id="201" name="Google Shape;201;p9"/>
          <p:cNvPicPr preferRelativeResize="0"/>
          <p:nvPr/>
        </p:nvPicPr>
        <p:blipFill>
          <a:blip r:embed="rId4">
            <a:alphaModFix/>
          </a:blip>
          <a:stretch>
            <a:fillRect/>
          </a:stretch>
        </p:blipFill>
        <p:spPr>
          <a:xfrm>
            <a:off x="1111704" y="2877975"/>
            <a:ext cx="4771472" cy="219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053a2ed74_0_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IN" sz="2800" b="1" dirty="0" smtClean="0">
                <a:latin typeface="Times New Roman"/>
                <a:ea typeface="Times New Roman"/>
                <a:cs typeface="Times New Roman"/>
                <a:sym typeface="Times New Roman"/>
              </a:rPr>
              <a:t>Materials </a:t>
            </a:r>
            <a:r>
              <a:rPr lang="en-IN" sz="2800" b="1" dirty="0">
                <a:latin typeface="Times New Roman"/>
                <a:ea typeface="Times New Roman"/>
                <a:cs typeface="Times New Roman"/>
                <a:sym typeface="Times New Roman"/>
              </a:rPr>
              <a:t>And </a:t>
            </a:r>
            <a:r>
              <a:rPr lang="en-IN" sz="2800" b="1" dirty="0" smtClean="0">
                <a:latin typeface="Times New Roman"/>
                <a:ea typeface="Times New Roman"/>
                <a:cs typeface="Times New Roman"/>
                <a:sym typeface="Times New Roman"/>
              </a:rPr>
              <a:t>Equipment </a:t>
            </a:r>
            <a:r>
              <a:rPr lang="en-IN" sz="2800" b="1" dirty="0">
                <a:latin typeface="Times New Roman"/>
                <a:ea typeface="Times New Roman"/>
                <a:cs typeface="Times New Roman"/>
                <a:sym typeface="Times New Roman"/>
              </a:rPr>
              <a:t>Used</a:t>
            </a:r>
            <a:endParaRPr sz="2800" b="1" dirty="0">
              <a:latin typeface="Times New Roman"/>
              <a:ea typeface="Times New Roman"/>
              <a:cs typeface="Times New Roman"/>
              <a:sym typeface="Times New Roman"/>
            </a:endParaRPr>
          </a:p>
          <a:p>
            <a:pPr marL="0" lvl="0" indent="0" algn="l" rtl="0">
              <a:spcBef>
                <a:spcPts val="0"/>
              </a:spcBef>
              <a:spcAft>
                <a:spcPts val="0"/>
              </a:spcAft>
              <a:buNone/>
            </a:pPr>
            <a:endParaRPr sz="2800" dirty="0"/>
          </a:p>
        </p:txBody>
      </p:sp>
      <p:sp>
        <p:nvSpPr>
          <p:cNvPr id="208" name="Google Shape;208;ge053a2ed74_0_2"/>
          <p:cNvSpPr txBox="1">
            <a:spLocks noGrp="1"/>
          </p:cNvSpPr>
          <p:nvPr>
            <p:ph type="body" idx="1"/>
          </p:nvPr>
        </p:nvSpPr>
        <p:spPr>
          <a:prstGeom prst="rect">
            <a:avLst/>
          </a:prstGeom>
        </p:spPr>
        <p:txBody>
          <a:bodyPr spcFirstLastPara="1" wrap="square" lIns="91425" tIns="45700" rIns="91425" bIns="45700" anchor="t" anchorCtr="0">
            <a:normAutofit/>
          </a:bodyPr>
          <a:lstStyle/>
          <a:p>
            <a:pPr marL="114300" lvl="0" indent="0" algn="just" rtl="0">
              <a:lnSpc>
                <a:spcPct val="100000"/>
              </a:lnSpc>
              <a:spcBef>
                <a:spcPts val="0"/>
              </a:spcBef>
              <a:spcAft>
                <a:spcPts val="0"/>
              </a:spcAft>
              <a:buSzPts val="1800"/>
              <a:buNone/>
            </a:pPr>
            <a:r>
              <a:rPr lang="en-IN" b="1" dirty="0" smtClean="0">
                <a:latin typeface="Times New Roman"/>
                <a:ea typeface="Times New Roman"/>
                <a:cs typeface="Times New Roman"/>
                <a:sym typeface="Times New Roman"/>
              </a:rPr>
              <a:t>Materials:</a:t>
            </a:r>
          </a:p>
          <a:p>
            <a:pPr lvl="0" algn="just" rtl="0">
              <a:lnSpc>
                <a:spcPct val="100000"/>
              </a:lnSpc>
              <a:spcBef>
                <a:spcPts val="0"/>
              </a:spcBef>
              <a:spcAft>
                <a:spcPts val="0"/>
              </a:spcAft>
              <a:buSzPct val="100000"/>
              <a:buFont typeface="Arial" panose="020B0604020202020204" pitchFamily="34" charset="0"/>
              <a:buChar char="•"/>
            </a:pPr>
            <a:r>
              <a:rPr lang="en-IN" dirty="0" smtClean="0">
                <a:latin typeface="Times New Roman"/>
                <a:ea typeface="Times New Roman"/>
                <a:cs typeface="Times New Roman"/>
                <a:sym typeface="Times New Roman"/>
              </a:rPr>
              <a:t>Cement.</a:t>
            </a:r>
            <a:endParaRPr dirty="0" smtClean="0">
              <a:latin typeface="Times New Roman"/>
              <a:ea typeface="Times New Roman"/>
              <a:cs typeface="Times New Roman"/>
              <a:sym typeface="Times New Roman"/>
            </a:endParaRPr>
          </a:p>
          <a:p>
            <a:pPr lvl="0" algn="just" rtl="0">
              <a:lnSpc>
                <a:spcPct val="100000"/>
              </a:lnSpc>
              <a:spcBef>
                <a:spcPts val="0"/>
              </a:spcBef>
              <a:spcAft>
                <a:spcPts val="0"/>
              </a:spcAft>
              <a:buSzPct val="100000"/>
              <a:buFont typeface="Arial" panose="020B0604020202020204" pitchFamily="34" charset="0"/>
              <a:buChar char="•"/>
            </a:pPr>
            <a:r>
              <a:rPr lang="en-IN" dirty="0" smtClean="0">
                <a:latin typeface="Times New Roman"/>
                <a:ea typeface="Times New Roman"/>
                <a:cs typeface="Times New Roman"/>
                <a:sym typeface="Times New Roman"/>
              </a:rPr>
              <a:t>Fine Aggregate.</a:t>
            </a:r>
          </a:p>
          <a:p>
            <a:pPr lvl="0" algn="just" rtl="0">
              <a:lnSpc>
                <a:spcPct val="100000"/>
              </a:lnSpc>
              <a:spcBef>
                <a:spcPts val="0"/>
              </a:spcBef>
              <a:spcAft>
                <a:spcPts val="0"/>
              </a:spcAft>
              <a:buSzPct val="100000"/>
              <a:buFont typeface="Arial" panose="020B0604020202020204" pitchFamily="34" charset="0"/>
              <a:buChar char="•"/>
            </a:pPr>
            <a:r>
              <a:rPr lang="en-IN" dirty="0" smtClean="0">
                <a:latin typeface="Times New Roman"/>
                <a:ea typeface="Times New Roman"/>
                <a:cs typeface="Times New Roman"/>
                <a:sym typeface="Times New Roman"/>
              </a:rPr>
              <a:t>Coarse Aggregate.</a:t>
            </a:r>
          </a:p>
          <a:p>
            <a:pPr lvl="0" algn="just" rtl="0">
              <a:lnSpc>
                <a:spcPct val="100000"/>
              </a:lnSpc>
              <a:spcBef>
                <a:spcPts val="0"/>
              </a:spcBef>
              <a:spcAft>
                <a:spcPts val="0"/>
              </a:spcAft>
              <a:buSzPct val="100000"/>
              <a:buFont typeface="Arial" panose="020B0604020202020204" pitchFamily="34" charset="0"/>
              <a:buChar char="•"/>
            </a:pPr>
            <a:r>
              <a:rPr lang="en-IN" dirty="0" smtClean="0">
                <a:latin typeface="Times New Roman"/>
                <a:ea typeface="Times New Roman"/>
                <a:cs typeface="Times New Roman"/>
                <a:sym typeface="Times New Roman"/>
              </a:rPr>
              <a:t>Water.                       </a:t>
            </a:r>
            <a:endParaRPr sz="1400" b="1" dirty="0">
              <a:solidFill>
                <a:srgbClr val="000000"/>
              </a:solidFill>
              <a:latin typeface="Arial"/>
              <a:ea typeface="Arial"/>
              <a:cs typeface="Arial"/>
              <a:sym typeface="Arial"/>
            </a:endParaRPr>
          </a:p>
          <a:p>
            <a:pPr marL="0" lvl="0" indent="0" algn="l" rtl="0">
              <a:spcBef>
                <a:spcPts val="1000"/>
              </a:spcBef>
              <a:spcAft>
                <a:spcPts val="0"/>
              </a:spcAft>
              <a:buNone/>
            </a:pPr>
            <a:endParaRPr dirty="0"/>
          </a:p>
        </p:txBody>
      </p:sp>
      <p:sp>
        <p:nvSpPr>
          <p:cNvPr id="2" name="Text Placeholder 1"/>
          <p:cNvSpPr>
            <a:spLocks noGrp="1"/>
          </p:cNvSpPr>
          <p:nvPr>
            <p:ph type="body" idx="2"/>
          </p:nvPr>
        </p:nvSpPr>
        <p:spPr/>
        <p:txBody>
          <a:bodyPr>
            <a:normAutofit/>
          </a:bodyPr>
          <a:lstStyle/>
          <a:p>
            <a:pPr marL="114300" indent="0" algn="just">
              <a:lnSpc>
                <a:spcPct val="100000"/>
              </a:lnSpc>
              <a:spcBef>
                <a:spcPts val="0"/>
              </a:spcBef>
              <a:buSzPct val="100000"/>
              <a:buNone/>
            </a:pPr>
            <a:r>
              <a:rPr lang="en-IN" sz="2600" b="1" dirty="0" smtClean="0">
                <a:latin typeface="Times New Roman" panose="02020603050405020304" pitchFamily="18" charset="0"/>
                <a:cs typeface="Times New Roman" panose="02020603050405020304" pitchFamily="18" charset="0"/>
              </a:rPr>
              <a:t>Equipment:</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Loader fad(ajax)</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Vibrator</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Sieving screen</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Lorry </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Tractor</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Formwork </a:t>
            </a:r>
            <a:r>
              <a:rPr lang="en-IN" sz="2600" dirty="0">
                <a:latin typeface="Times New Roman" panose="02020603050405020304" pitchFamily="18" charset="0"/>
                <a:cs typeface="Times New Roman" panose="02020603050405020304" pitchFamily="18" charset="0"/>
              </a:rPr>
              <a:t>plywood sheets </a:t>
            </a:r>
            <a:endParaRPr lang="en-IN" sz="2600" dirty="0" smtClean="0">
              <a:latin typeface="Times New Roman" panose="02020603050405020304" pitchFamily="18" charset="0"/>
              <a:cs typeface="Times New Roman" panose="02020603050405020304" pitchFamily="18" charset="0"/>
            </a:endParaRP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Water tanker</a:t>
            </a:r>
          </a:p>
          <a:p>
            <a:pPr algn="just">
              <a:lnSpc>
                <a:spcPct val="100000"/>
              </a:lnSpc>
              <a:spcBef>
                <a:spcPts val="0"/>
              </a:spcBef>
              <a:buSzPct val="100000"/>
            </a:pPr>
            <a:r>
              <a:rPr lang="en-IN" sz="2600" dirty="0" smtClean="0">
                <a:latin typeface="Times New Roman" panose="02020603050405020304" pitchFamily="18" charset="0"/>
                <a:cs typeface="Times New Roman" panose="02020603050405020304" pitchFamily="18" charset="0"/>
              </a:rPr>
              <a:t>Tipper</a:t>
            </a:r>
            <a:endParaRPr lang="en-IN" sz="2600" dirty="0">
              <a:latin typeface="Times New Roman" panose="02020603050405020304" pitchFamily="18" charset="0"/>
              <a:cs typeface="Times New Roman" panose="02020603050405020304" pitchFamily="18" charset="0"/>
            </a:endParaRPr>
          </a:p>
        </p:txBody>
      </p:sp>
      <p:sp>
        <p:nvSpPr>
          <p:cNvPr id="210" name="Google Shape;210;ge053a2ed74_0_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209" name="Google Shape;209;ge053a2ed74_0_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dd65dafea8_0_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2800" b="1">
                <a:latin typeface="Times New Roman"/>
                <a:ea typeface="Times New Roman"/>
                <a:cs typeface="Times New Roman"/>
                <a:sym typeface="Times New Roman"/>
              </a:rPr>
              <a:t>Rate analysis.</a:t>
            </a:r>
            <a:endParaRPr sz="2800" b="1">
              <a:latin typeface="Times New Roman"/>
              <a:ea typeface="Times New Roman"/>
              <a:cs typeface="Times New Roman"/>
              <a:sym typeface="Times New Roman"/>
            </a:endParaRPr>
          </a:p>
        </p:txBody>
      </p:sp>
      <p:sp>
        <p:nvSpPr>
          <p:cNvPr id="217" name="Google Shape;217;gdd65dafea8_0_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15</a:t>
            </a:fld>
            <a:endParaRPr/>
          </a:p>
        </p:txBody>
      </p:sp>
      <p:sp>
        <p:nvSpPr>
          <p:cNvPr id="218" name="Google Shape;218;gdd65dafea8_0_23"/>
          <p:cNvSpPr txBox="1"/>
          <p:nvPr/>
        </p:nvSpPr>
        <p:spPr>
          <a:xfrm>
            <a:off x="775600" y="6311625"/>
            <a:ext cx="883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b="1">
                <a:solidFill>
                  <a:srgbClr val="888888"/>
                </a:solidFill>
                <a:latin typeface="Calibri"/>
                <a:ea typeface="Calibri"/>
                <a:cs typeface="Calibri"/>
                <a:sym typeface="Calibri"/>
              </a:rPr>
              <a:t> Department of civil engineering</a:t>
            </a:r>
            <a:endParaRPr/>
          </a:p>
        </p:txBody>
      </p:sp>
      <p:sp>
        <p:nvSpPr>
          <p:cNvPr id="219" name="Google Shape;219;gdd65dafea8_0_23"/>
          <p:cNvSpPr txBox="1"/>
          <p:nvPr/>
        </p:nvSpPr>
        <p:spPr>
          <a:xfrm>
            <a:off x="8304700" y="5400300"/>
            <a:ext cx="28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220" name="Google Shape;220;gdd65dafea8_0_23"/>
          <p:cNvGraphicFramePr/>
          <p:nvPr>
            <p:extLst>
              <p:ext uri="{D42A27DB-BD31-4B8C-83A1-F6EECF244321}">
                <p14:modId xmlns:p14="http://schemas.microsoft.com/office/powerpoint/2010/main" val="1211280289"/>
              </p:ext>
            </p:extLst>
          </p:nvPr>
        </p:nvGraphicFramePr>
        <p:xfrm>
          <a:off x="952500" y="1714500"/>
          <a:ext cx="10287000" cy="3565890"/>
        </p:xfrm>
        <a:graphic>
          <a:graphicData uri="http://schemas.openxmlformats.org/drawingml/2006/table">
            <a:tbl>
              <a:tblPr>
                <a:noFill/>
                <a:tableStyleId>{6BB423EF-0F87-4F3F-9F39-4E0F04C07297}</a:tableStyleId>
              </a:tblPr>
              <a:tblGrid>
                <a:gridCol w="1486800">
                  <a:extLst>
                    <a:ext uri="{9D8B030D-6E8A-4147-A177-3AD203B41FA5}">
                      <a16:colId xmlns:a16="http://schemas.microsoft.com/office/drawing/2014/main" val="20000"/>
                    </a:ext>
                  </a:extLst>
                </a:gridCol>
                <a:gridCol w="365670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IN" b="1" dirty="0">
                          <a:latin typeface="Times New Roman"/>
                          <a:ea typeface="Times New Roman"/>
                          <a:cs typeface="Times New Roman"/>
                          <a:sym typeface="Times New Roman"/>
                        </a:rPr>
                        <a:t>SLNO</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b="1"/>
                        <a:t>PARTICULAR</a:t>
                      </a:r>
                      <a:endParaRPr b="1"/>
                    </a:p>
                  </a:txBody>
                  <a:tcPr marL="91425" marR="91425" marT="91425" marB="91425"/>
                </a:tc>
                <a:tc>
                  <a:txBody>
                    <a:bodyPr/>
                    <a:lstStyle/>
                    <a:p>
                      <a:pPr marL="0" lvl="0" indent="0" algn="ctr" rtl="0">
                        <a:spcBef>
                          <a:spcPts val="0"/>
                        </a:spcBef>
                        <a:spcAft>
                          <a:spcPts val="0"/>
                        </a:spcAft>
                        <a:buNone/>
                      </a:pPr>
                      <a:r>
                        <a:rPr lang="en-IN" b="1"/>
                        <a:t>NUMBER</a:t>
                      </a:r>
                      <a:endParaRPr b="1"/>
                    </a:p>
                  </a:txBody>
                  <a:tcPr marL="91425" marR="91425" marT="91425" marB="91425"/>
                </a:tc>
                <a:tc>
                  <a:txBody>
                    <a:bodyPr/>
                    <a:lstStyle/>
                    <a:p>
                      <a:pPr marL="0" lvl="0" indent="0" algn="ctr" rtl="0">
                        <a:spcBef>
                          <a:spcPts val="0"/>
                        </a:spcBef>
                        <a:spcAft>
                          <a:spcPts val="0"/>
                        </a:spcAft>
                        <a:buNone/>
                      </a:pPr>
                      <a:r>
                        <a:rPr lang="en-IN" b="1" smtClean="0"/>
                        <a:t>RATE (RS)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a:t>1</a:t>
                      </a:r>
                      <a:endParaRPr/>
                    </a:p>
                  </a:txBody>
                  <a:tcPr marL="91425" marR="91425" marT="91425" marB="91425"/>
                </a:tc>
                <a:tc>
                  <a:txBody>
                    <a:bodyPr/>
                    <a:lstStyle/>
                    <a:p>
                      <a:pPr marL="0" lvl="0" indent="0" algn="ctr" rtl="0">
                        <a:spcBef>
                          <a:spcPts val="0"/>
                        </a:spcBef>
                        <a:spcAft>
                          <a:spcPts val="0"/>
                        </a:spcAft>
                        <a:buNone/>
                      </a:pPr>
                      <a:r>
                        <a:rPr lang="en-IN"/>
                        <a:t>CEMENT BAG</a:t>
                      </a:r>
                      <a:endParaRPr/>
                    </a:p>
                  </a:txBody>
                  <a:tcPr marL="91425" marR="91425" marT="91425" marB="91425"/>
                </a:tc>
                <a:tc>
                  <a:txBody>
                    <a:bodyPr/>
                    <a:lstStyle/>
                    <a:p>
                      <a:pPr marL="0" lvl="0" indent="0" algn="ctr" rtl="0">
                        <a:spcBef>
                          <a:spcPts val="0"/>
                        </a:spcBef>
                        <a:spcAft>
                          <a:spcPts val="0"/>
                        </a:spcAft>
                        <a:buNone/>
                      </a:pPr>
                      <a:r>
                        <a:rPr lang="en-IN"/>
                        <a:t>1 BAG</a:t>
                      </a:r>
                      <a:endParaRPr/>
                    </a:p>
                  </a:txBody>
                  <a:tcPr marL="91425" marR="91425" marT="91425" marB="91425"/>
                </a:tc>
                <a:tc>
                  <a:txBody>
                    <a:bodyPr/>
                    <a:lstStyle/>
                    <a:p>
                      <a:pPr marL="0" lvl="0" indent="0" algn="ctr" rtl="0">
                        <a:spcBef>
                          <a:spcPts val="0"/>
                        </a:spcBef>
                        <a:spcAft>
                          <a:spcPts val="0"/>
                        </a:spcAft>
                        <a:buNone/>
                      </a:pPr>
                      <a:r>
                        <a:rPr lang="en-IN"/>
                        <a:t>350.00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t>M SAND</a:t>
                      </a:r>
                      <a:endParaRPr/>
                    </a:p>
                  </a:txBody>
                  <a:tcPr marL="91425" marR="91425" marT="91425" marB="91425"/>
                </a:tc>
                <a:tc>
                  <a:txBody>
                    <a:bodyPr/>
                    <a:lstStyle/>
                    <a:p>
                      <a:pPr marL="0" lvl="0" indent="0" algn="ctr" rtl="0">
                        <a:spcBef>
                          <a:spcPts val="0"/>
                        </a:spcBef>
                        <a:spcAft>
                          <a:spcPts val="0"/>
                        </a:spcAft>
                        <a:buNone/>
                      </a:pPr>
                      <a:r>
                        <a:rPr lang="en-IN"/>
                        <a:t>1 CFT</a:t>
                      </a:r>
                      <a:endParaRPr/>
                    </a:p>
                  </a:txBody>
                  <a:tcPr marL="91425" marR="91425" marT="91425" marB="91425"/>
                </a:tc>
                <a:tc>
                  <a:txBody>
                    <a:bodyPr/>
                    <a:lstStyle/>
                    <a:p>
                      <a:pPr marL="0" lvl="0" indent="0" algn="ctr" rtl="0">
                        <a:spcBef>
                          <a:spcPts val="0"/>
                        </a:spcBef>
                        <a:spcAft>
                          <a:spcPts val="0"/>
                        </a:spcAft>
                        <a:buNone/>
                      </a:pPr>
                      <a:r>
                        <a:rPr lang="en-IN"/>
                        <a:t>55.00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a:t>3</a:t>
                      </a:r>
                      <a:endParaRPr/>
                    </a:p>
                  </a:txBody>
                  <a:tcPr marL="91425" marR="91425" marT="91425" marB="91425"/>
                </a:tc>
                <a:tc>
                  <a:txBody>
                    <a:bodyPr/>
                    <a:lstStyle/>
                    <a:p>
                      <a:pPr marL="0" lvl="0" indent="0" algn="ctr" rtl="0">
                        <a:spcBef>
                          <a:spcPts val="0"/>
                        </a:spcBef>
                        <a:spcAft>
                          <a:spcPts val="0"/>
                        </a:spcAft>
                        <a:buNone/>
                      </a:pPr>
                      <a:r>
                        <a:rPr lang="en-IN"/>
                        <a:t>COARSE AGGREGATE</a:t>
                      </a:r>
                      <a:endParaRPr/>
                    </a:p>
                  </a:txBody>
                  <a:tcPr marL="91425" marR="91425" marT="91425" marB="91425"/>
                </a:tc>
                <a:tc>
                  <a:txBody>
                    <a:bodyPr/>
                    <a:lstStyle/>
                    <a:p>
                      <a:pPr marL="0" lvl="0" indent="0" algn="ctr" rtl="0">
                        <a:spcBef>
                          <a:spcPts val="0"/>
                        </a:spcBef>
                        <a:spcAft>
                          <a:spcPts val="0"/>
                        </a:spcAft>
                        <a:buNone/>
                      </a:pPr>
                      <a:r>
                        <a:rPr lang="en-IN"/>
                        <a:t>1 CFT</a:t>
                      </a:r>
                      <a:endParaRPr/>
                    </a:p>
                  </a:txBody>
                  <a:tcPr marL="91425" marR="91425" marT="91425" marB="91425"/>
                </a:tc>
                <a:tc>
                  <a:txBody>
                    <a:bodyPr/>
                    <a:lstStyle/>
                    <a:p>
                      <a:pPr marL="0" lvl="0" indent="0" algn="ctr" rtl="0">
                        <a:spcBef>
                          <a:spcPts val="0"/>
                        </a:spcBef>
                        <a:spcAft>
                          <a:spcPts val="0"/>
                        </a:spcAft>
                        <a:buNone/>
                      </a:pPr>
                      <a:r>
                        <a:rPr lang="en-IN"/>
                        <a:t>30.00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IN"/>
                        <a:t>4</a:t>
                      </a:r>
                      <a:endParaRPr/>
                    </a:p>
                  </a:txBody>
                  <a:tcPr marL="91425" marR="91425" marT="91425" marB="91425"/>
                </a:tc>
                <a:tc>
                  <a:txBody>
                    <a:bodyPr/>
                    <a:lstStyle/>
                    <a:p>
                      <a:pPr marL="0" lvl="0" indent="0" algn="ctr" rtl="0">
                        <a:spcBef>
                          <a:spcPts val="0"/>
                        </a:spcBef>
                        <a:spcAft>
                          <a:spcPts val="0"/>
                        </a:spcAft>
                        <a:buNone/>
                      </a:pPr>
                      <a:r>
                        <a:rPr lang="en-IN"/>
                        <a:t>TANKER,TROLLEY,TRACTOR</a:t>
                      </a:r>
                      <a:endParaRPr/>
                    </a:p>
                  </a:txBody>
                  <a:tcPr marL="91425" marR="91425" marT="91425" marB="91425"/>
                </a:tc>
                <a:tc>
                  <a:txBody>
                    <a:bodyPr/>
                    <a:lstStyle/>
                    <a:p>
                      <a:pPr marL="0" lvl="0" indent="0" algn="ctr" rtl="0">
                        <a:spcBef>
                          <a:spcPts val="0"/>
                        </a:spcBef>
                        <a:spcAft>
                          <a:spcPts val="0"/>
                        </a:spcAft>
                        <a:buNone/>
                      </a:pPr>
                      <a:r>
                        <a:rPr lang="en-IN"/>
                        <a:t>1 MONTH</a:t>
                      </a:r>
                      <a:endParaRPr/>
                    </a:p>
                  </a:txBody>
                  <a:tcPr marL="91425" marR="91425" marT="91425" marB="91425"/>
                </a:tc>
                <a:tc>
                  <a:txBody>
                    <a:bodyPr/>
                    <a:lstStyle/>
                    <a:p>
                      <a:pPr marL="0" lvl="0" indent="0" algn="ctr" rtl="0">
                        <a:spcBef>
                          <a:spcPts val="0"/>
                        </a:spcBef>
                        <a:spcAft>
                          <a:spcPts val="0"/>
                        </a:spcAft>
                        <a:buNone/>
                      </a:pPr>
                      <a:r>
                        <a:rPr lang="en-IN"/>
                        <a:t>30,000.00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IN"/>
                        <a:t>5</a:t>
                      </a:r>
                      <a:endParaRPr/>
                    </a:p>
                  </a:txBody>
                  <a:tcPr marL="91425" marR="91425" marT="91425" marB="91425"/>
                </a:tc>
                <a:tc>
                  <a:txBody>
                    <a:bodyPr/>
                    <a:lstStyle/>
                    <a:p>
                      <a:pPr marL="0" lvl="0" indent="0" algn="ctr" rtl="0">
                        <a:spcBef>
                          <a:spcPts val="0"/>
                        </a:spcBef>
                        <a:spcAft>
                          <a:spcPts val="0"/>
                        </a:spcAft>
                        <a:buNone/>
                      </a:pPr>
                      <a:r>
                        <a:rPr lang="en-IN"/>
                        <a:t>COMPACTION ROLLER</a:t>
                      </a:r>
                      <a:endParaRPr/>
                    </a:p>
                  </a:txBody>
                  <a:tcPr marL="91425" marR="91425" marT="91425" marB="91425"/>
                </a:tc>
                <a:tc>
                  <a:txBody>
                    <a:bodyPr/>
                    <a:lstStyle/>
                    <a:p>
                      <a:pPr marL="0" lvl="0" indent="0" algn="ctr" rtl="0">
                        <a:spcBef>
                          <a:spcPts val="0"/>
                        </a:spcBef>
                        <a:spcAft>
                          <a:spcPts val="0"/>
                        </a:spcAft>
                        <a:buNone/>
                      </a:pPr>
                      <a:r>
                        <a:rPr lang="en-IN"/>
                        <a:t>1 MONTH</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a:solidFill>
                            <a:schemeClr val="dk1"/>
                          </a:solidFill>
                        </a:rPr>
                        <a:t>30,000.00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IN"/>
                        <a:t>6</a:t>
                      </a:r>
                      <a:endParaRPr/>
                    </a:p>
                  </a:txBody>
                  <a:tcPr marL="91425" marR="91425" marT="91425" marB="91425"/>
                </a:tc>
                <a:tc>
                  <a:txBody>
                    <a:bodyPr/>
                    <a:lstStyle/>
                    <a:p>
                      <a:pPr marL="0" lvl="0" indent="0" algn="ctr" rtl="0">
                        <a:spcBef>
                          <a:spcPts val="0"/>
                        </a:spcBef>
                        <a:spcAft>
                          <a:spcPts val="0"/>
                        </a:spcAft>
                        <a:buNone/>
                      </a:pPr>
                      <a:r>
                        <a:rPr lang="en-IN"/>
                        <a:t>LOADER FAD (AJAX)</a:t>
                      </a:r>
                      <a:endParaRPr/>
                    </a:p>
                  </a:txBody>
                  <a:tcPr marL="91425" marR="91425" marT="91425" marB="91425"/>
                </a:tc>
                <a:tc>
                  <a:txBody>
                    <a:bodyPr/>
                    <a:lstStyle/>
                    <a:p>
                      <a:pPr marL="0" lvl="0" indent="0" algn="ctr" rtl="0">
                        <a:spcBef>
                          <a:spcPts val="0"/>
                        </a:spcBef>
                        <a:spcAft>
                          <a:spcPts val="0"/>
                        </a:spcAft>
                        <a:buNone/>
                      </a:pPr>
                      <a:r>
                        <a:rPr lang="en-IN"/>
                        <a:t>1 </a:t>
                      </a:r>
                      <a:r>
                        <a:rPr lang="en-IN" smtClean="0"/>
                        <a:t>FT</a:t>
                      </a:r>
                      <a:endParaRPr dirty="0"/>
                    </a:p>
                  </a:txBody>
                  <a:tcPr marL="91425" marR="91425" marT="91425" marB="91425"/>
                </a:tc>
                <a:tc>
                  <a:txBody>
                    <a:bodyPr/>
                    <a:lstStyle/>
                    <a:p>
                      <a:pPr marL="0" lvl="0" indent="0" algn="ctr" rtl="0">
                        <a:spcBef>
                          <a:spcPts val="0"/>
                        </a:spcBef>
                        <a:spcAft>
                          <a:spcPts val="0"/>
                        </a:spcAft>
                        <a:buNone/>
                      </a:pPr>
                      <a:r>
                        <a:rPr lang="en-IN"/>
                        <a:t>8.00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IN"/>
                        <a:t>7</a:t>
                      </a:r>
                      <a:endParaRPr/>
                    </a:p>
                  </a:txBody>
                  <a:tcPr marL="91425" marR="91425" marT="91425" marB="91425"/>
                </a:tc>
                <a:tc>
                  <a:txBody>
                    <a:bodyPr/>
                    <a:lstStyle/>
                    <a:p>
                      <a:pPr marL="0" lvl="0" indent="0" algn="ctr" rtl="0">
                        <a:spcBef>
                          <a:spcPts val="0"/>
                        </a:spcBef>
                        <a:spcAft>
                          <a:spcPts val="0"/>
                        </a:spcAft>
                        <a:buNone/>
                      </a:pPr>
                      <a:r>
                        <a:rPr lang="en-IN"/>
                        <a:t>POLYTHENE SHEET</a:t>
                      </a:r>
                      <a:endParaRPr/>
                    </a:p>
                  </a:txBody>
                  <a:tcPr marL="91425" marR="91425" marT="91425" marB="91425"/>
                </a:tc>
                <a:tc>
                  <a:txBody>
                    <a:bodyPr/>
                    <a:lstStyle/>
                    <a:p>
                      <a:pPr marL="0" lvl="0" indent="0" algn="ctr" rtl="0">
                        <a:spcBef>
                          <a:spcPts val="0"/>
                        </a:spcBef>
                        <a:spcAft>
                          <a:spcPts val="0"/>
                        </a:spcAft>
                        <a:buNone/>
                      </a:pPr>
                      <a:r>
                        <a:rPr lang="en-IN" dirty="0"/>
                        <a:t>1 </a:t>
                      </a:r>
                      <a:r>
                        <a:rPr lang="en-IN" dirty="0" smtClean="0"/>
                        <a:t>SQFT</a:t>
                      </a:r>
                      <a:endParaRPr/>
                    </a:p>
                  </a:txBody>
                  <a:tcPr marL="91425" marR="91425" marT="91425" marB="91425"/>
                </a:tc>
                <a:tc>
                  <a:txBody>
                    <a:bodyPr/>
                    <a:lstStyle/>
                    <a:p>
                      <a:pPr marL="0" lvl="0" indent="0" algn="ctr" rtl="0">
                        <a:spcBef>
                          <a:spcPts val="0"/>
                        </a:spcBef>
                        <a:spcAft>
                          <a:spcPts val="0"/>
                        </a:spcAft>
                        <a:buNone/>
                      </a:pPr>
                      <a:r>
                        <a:rPr lang="en-IN"/>
                        <a:t>25.00</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IN"/>
                        <a:t>8</a:t>
                      </a:r>
                      <a:endParaRPr/>
                    </a:p>
                  </a:txBody>
                  <a:tcPr marL="91425" marR="91425" marT="91425" marB="91425"/>
                </a:tc>
                <a:tc>
                  <a:txBody>
                    <a:bodyPr/>
                    <a:lstStyle/>
                    <a:p>
                      <a:pPr marL="0" lvl="0" indent="0" algn="ctr" rtl="0">
                        <a:spcBef>
                          <a:spcPts val="0"/>
                        </a:spcBef>
                        <a:spcAft>
                          <a:spcPts val="0"/>
                        </a:spcAft>
                        <a:buNone/>
                      </a:pPr>
                      <a:r>
                        <a:rPr lang="en-IN"/>
                        <a:t>EXCAVATOR</a:t>
                      </a:r>
                      <a:endParaRPr/>
                    </a:p>
                  </a:txBody>
                  <a:tcPr marL="91425" marR="91425" marT="91425" marB="91425"/>
                </a:tc>
                <a:tc>
                  <a:txBody>
                    <a:bodyPr/>
                    <a:lstStyle/>
                    <a:p>
                      <a:pPr marL="0" lvl="0" indent="0" algn="ctr" rtl="0">
                        <a:spcBef>
                          <a:spcPts val="0"/>
                        </a:spcBef>
                        <a:spcAft>
                          <a:spcPts val="0"/>
                        </a:spcAft>
                        <a:buNone/>
                      </a:pPr>
                      <a:r>
                        <a:rPr lang="en-IN"/>
                        <a:t>1 HOUR</a:t>
                      </a:r>
                      <a:endParaRPr/>
                    </a:p>
                  </a:txBody>
                  <a:tcPr marL="91425" marR="91425" marT="91425" marB="91425"/>
                </a:tc>
                <a:tc>
                  <a:txBody>
                    <a:bodyPr/>
                    <a:lstStyle/>
                    <a:p>
                      <a:pPr marL="0" lvl="0" indent="0" algn="ctr" rtl="0">
                        <a:spcBef>
                          <a:spcPts val="0"/>
                        </a:spcBef>
                        <a:spcAft>
                          <a:spcPts val="0"/>
                        </a:spcAft>
                        <a:buNone/>
                      </a:pPr>
                      <a:r>
                        <a:rPr lang="en-IN" dirty="0"/>
                        <a:t>750.00</a:t>
                      </a:r>
                      <a:endParaRPr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e053a2ed74_0_7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2800" b="1">
                <a:latin typeface="Times New Roman"/>
                <a:ea typeface="Times New Roman"/>
                <a:cs typeface="Times New Roman"/>
                <a:sym typeface="Times New Roman"/>
              </a:rPr>
              <a:t>Estimation.</a:t>
            </a:r>
            <a:endParaRPr sz="2800" b="1">
              <a:latin typeface="Times New Roman"/>
              <a:ea typeface="Times New Roman"/>
              <a:cs typeface="Times New Roman"/>
              <a:sym typeface="Times New Roman"/>
            </a:endParaRPr>
          </a:p>
        </p:txBody>
      </p:sp>
      <p:sp>
        <p:nvSpPr>
          <p:cNvPr id="227" name="Google Shape;227;ge053a2ed74_0_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16</a:t>
            </a:fld>
            <a:endParaRPr/>
          </a:p>
        </p:txBody>
      </p:sp>
      <p:sp>
        <p:nvSpPr>
          <p:cNvPr id="228" name="Google Shape;228;ge053a2ed74_0_71"/>
          <p:cNvSpPr txBox="1"/>
          <p:nvPr/>
        </p:nvSpPr>
        <p:spPr>
          <a:xfrm>
            <a:off x="775600" y="6311625"/>
            <a:ext cx="883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b="1">
                <a:solidFill>
                  <a:srgbClr val="888888"/>
                </a:solidFill>
                <a:latin typeface="Calibri"/>
                <a:ea typeface="Calibri"/>
                <a:cs typeface="Calibri"/>
                <a:sym typeface="Calibri"/>
              </a:rPr>
              <a:t> Department of civil engineering</a:t>
            </a:r>
            <a:endParaRPr/>
          </a:p>
        </p:txBody>
      </p:sp>
      <p:graphicFrame>
        <p:nvGraphicFramePr>
          <p:cNvPr id="229" name="Google Shape;229;ge053a2ed74_0_71"/>
          <p:cNvGraphicFramePr/>
          <p:nvPr/>
        </p:nvGraphicFramePr>
        <p:xfrm>
          <a:off x="838200" y="1642400"/>
          <a:ext cx="10287000" cy="1798200"/>
        </p:xfrm>
        <a:graphic>
          <a:graphicData uri="http://schemas.openxmlformats.org/drawingml/2006/table">
            <a:tbl>
              <a:tblPr>
                <a:noFill/>
                <a:tableStyleId>{6BB423EF-0F87-4F3F-9F39-4E0F04C07297}</a:tableStyleId>
              </a:tblPr>
              <a:tblGrid>
                <a:gridCol w="767350">
                  <a:extLst>
                    <a:ext uri="{9D8B030D-6E8A-4147-A177-3AD203B41FA5}">
                      <a16:colId xmlns:a16="http://schemas.microsoft.com/office/drawing/2014/main" val="20000"/>
                    </a:ext>
                  </a:extLst>
                </a:gridCol>
                <a:gridCol w="1912000">
                  <a:extLst>
                    <a:ext uri="{9D8B030D-6E8A-4147-A177-3AD203B41FA5}">
                      <a16:colId xmlns:a16="http://schemas.microsoft.com/office/drawing/2014/main" val="20001"/>
                    </a:ext>
                  </a:extLst>
                </a:gridCol>
                <a:gridCol w="1050000">
                  <a:extLst>
                    <a:ext uri="{9D8B030D-6E8A-4147-A177-3AD203B41FA5}">
                      <a16:colId xmlns:a16="http://schemas.microsoft.com/office/drawing/2014/main" val="20002"/>
                    </a:ext>
                  </a:extLst>
                </a:gridCol>
                <a:gridCol w="944575">
                  <a:extLst>
                    <a:ext uri="{9D8B030D-6E8A-4147-A177-3AD203B41FA5}">
                      <a16:colId xmlns:a16="http://schemas.microsoft.com/office/drawing/2014/main" val="20003"/>
                    </a:ext>
                  </a:extLst>
                </a:gridCol>
                <a:gridCol w="884750">
                  <a:extLst>
                    <a:ext uri="{9D8B030D-6E8A-4147-A177-3AD203B41FA5}">
                      <a16:colId xmlns:a16="http://schemas.microsoft.com/office/drawing/2014/main" val="20004"/>
                    </a:ext>
                  </a:extLst>
                </a:gridCol>
                <a:gridCol w="953275">
                  <a:extLst>
                    <a:ext uri="{9D8B030D-6E8A-4147-A177-3AD203B41FA5}">
                      <a16:colId xmlns:a16="http://schemas.microsoft.com/office/drawing/2014/main" val="20005"/>
                    </a:ext>
                  </a:extLst>
                </a:gridCol>
                <a:gridCol w="1422825">
                  <a:extLst>
                    <a:ext uri="{9D8B030D-6E8A-4147-A177-3AD203B41FA5}">
                      <a16:colId xmlns:a16="http://schemas.microsoft.com/office/drawing/2014/main" val="20006"/>
                    </a:ext>
                  </a:extLst>
                </a:gridCol>
                <a:gridCol w="2352225">
                  <a:extLst>
                    <a:ext uri="{9D8B030D-6E8A-4147-A177-3AD203B41FA5}">
                      <a16:colId xmlns:a16="http://schemas.microsoft.com/office/drawing/2014/main" val="20007"/>
                    </a:ext>
                  </a:extLst>
                </a:gridCol>
              </a:tblGrid>
              <a:tr h="381000">
                <a:tc>
                  <a:txBody>
                    <a:bodyPr/>
                    <a:lstStyle/>
                    <a:p>
                      <a:pPr marL="0" lvl="0" indent="0" algn="ctr" rtl="0">
                        <a:spcBef>
                          <a:spcPts val="0"/>
                        </a:spcBef>
                        <a:spcAft>
                          <a:spcPts val="0"/>
                        </a:spcAft>
                        <a:buNone/>
                      </a:pPr>
                      <a:r>
                        <a:rPr lang="en-IN" b="1">
                          <a:latin typeface="Times New Roman"/>
                          <a:ea typeface="Times New Roman"/>
                          <a:cs typeface="Times New Roman"/>
                          <a:sym typeface="Times New Roman"/>
                        </a:rPr>
                        <a:t>SLNO</a:t>
                      </a:r>
                      <a:endParaRPr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latin typeface="Times New Roman"/>
                          <a:ea typeface="Times New Roman"/>
                          <a:cs typeface="Times New Roman"/>
                          <a:sym typeface="Times New Roman"/>
                        </a:rPr>
                        <a:t>PARTICULAR</a:t>
                      </a:r>
                      <a:endParaRPr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NUMBER</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LENGTH</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WIDTH</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HEIGHT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QUANTITY</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Remarks</a:t>
                      </a:r>
                      <a:endParaRPr b="1"/>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SUBGRADE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4500.00 Sqm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1000X4.5 = 4500</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BASE COURSE</a:t>
                      </a:r>
                      <a:endParaRPr/>
                    </a:p>
                    <a:p>
                      <a:pPr marL="0" lvl="0" indent="0" algn="ctr" rtl="0">
                        <a:spcBef>
                          <a:spcPts val="0"/>
                        </a:spcBef>
                        <a:spcAft>
                          <a:spcPts val="0"/>
                        </a:spcAft>
                        <a:buNone/>
                      </a:pPr>
                      <a:r>
                        <a:rPr lang="en-IN">
                          <a:solidFill>
                            <a:schemeClr val="dk1"/>
                          </a:solidFill>
                        </a:rPr>
                        <a:t> (GSB &amp; WMM)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0.175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787. 50cum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1000X4.5X0.175 = 787.50</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BASE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0.15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450 .00cum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(1:0.75:1.5) (M30 Grade)</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graphicFrame>
        <p:nvGraphicFramePr>
          <p:cNvPr id="230" name="Google Shape;230;ge053a2ed74_0_71"/>
          <p:cNvGraphicFramePr/>
          <p:nvPr/>
        </p:nvGraphicFramePr>
        <p:xfrm>
          <a:off x="838200" y="3694225"/>
          <a:ext cx="10287000" cy="1584840"/>
        </p:xfrm>
        <a:graphic>
          <a:graphicData uri="http://schemas.openxmlformats.org/drawingml/2006/table">
            <a:tbl>
              <a:tblPr>
                <a:noFill/>
                <a:tableStyleId>{6BB423EF-0F87-4F3F-9F39-4E0F04C07297}</a:tableStyleId>
              </a:tblPr>
              <a:tblGrid>
                <a:gridCol w="1054975">
                  <a:extLst>
                    <a:ext uri="{9D8B030D-6E8A-4147-A177-3AD203B41FA5}">
                      <a16:colId xmlns:a16="http://schemas.microsoft.com/office/drawing/2014/main" val="20000"/>
                    </a:ext>
                  </a:extLst>
                </a:gridCol>
                <a:gridCol w="2736975">
                  <a:extLst>
                    <a:ext uri="{9D8B030D-6E8A-4147-A177-3AD203B41FA5}">
                      <a16:colId xmlns:a16="http://schemas.microsoft.com/office/drawing/2014/main" val="20001"/>
                    </a:ext>
                  </a:extLst>
                </a:gridCol>
                <a:gridCol w="1594525">
                  <a:extLst>
                    <a:ext uri="{9D8B030D-6E8A-4147-A177-3AD203B41FA5}">
                      <a16:colId xmlns:a16="http://schemas.microsoft.com/office/drawing/2014/main" val="20002"/>
                    </a:ext>
                  </a:extLst>
                </a:gridCol>
                <a:gridCol w="2080025">
                  <a:extLst>
                    <a:ext uri="{9D8B030D-6E8A-4147-A177-3AD203B41FA5}">
                      <a16:colId xmlns:a16="http://schemas.microsoft.com/office/drawing/2014/main" val="20003"/>
                    </a:ext>
                  </a:extLst>
                </a:gridCol>
                <a:gridCol w="28205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IN" b="1">
                          <a:latin typeface="Times New Roman"/>
                          <a:ea typeface="Times New Roman"/>
                          <a:cs typeface="Times New Roman"/>
                          <a:sym typeface="Times New Roman"/>
                        </a:rPr>
                        <a:t>SLNO</a:t>
                      </a:r>
                      <a:endParaRPr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latin typeface="Times New Roman"/>
                          <a:ea typeface="Times New Roman"/>
                          <a:cs typeface="Times New Roman"/>
                          <a:sym typeface="Times New Roman"/>
                        </a:rPr>
                        <a:t>PARTICULAR</a:t>
                      </a:r>
                      <a:endParaRPr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QUANTITY</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b="1"/>
                        <a:t>Rate/cum</a:t>
                      </a:r>
                      <a:endParaRPr b="1"/>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IN" b="1"/>
                        <a:t>TOTAL AMOUNT</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SUBGRADE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4500.00 Sqm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25.20</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IN"/>
                        <a:t>1,13,400.00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BASE COURSE (GSB &amp; WMM)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787. 50cum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2102.10 &amp; 2172.45</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IN"/>
                        <a:t>33,66208.125</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BASE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450 .00cum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a:t>7488.90</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IN"/>
                        <a:t>33,70,005.00</a:t>
                      </a:r>
                      <a:endParaRPr/>
                    </a:p>
                  </a:txBody>
                  <a:tcPr marL="91425" marR="91425" marT="91425" marB="91425"/>
                </a:tc>
                <a:extLst>
                  <a:ext uri="{0D108BD9-81ED-4DB2-BD59-A6C34878D82A}">
                    <a16:rowId xmlns:a16="http://schemas.microsoft.com/office/drawing/2014/main" val="10003"/>
                  </a:ext>
                </a:extLst>
              </a:tr>
            </a:tbl>
          </a:graphicData>
        </a:graphic>
      </p:graphicFrame>
      <p:sp>
        <p:nvSpPr>
          <p:cNvPr id="231" name="Google Shape;231;ge053a2ed74_0_71"/>
          <p:cNvSpPr txBox="1"/>
          <p:nvPr/>
        </p:nvSpPr>
        <p:spPr>
          <a:xfrm>
            <a:off x="8304700" y="5400300"/>
            <a:ext cx="28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dk1"/>
                </a:solidFill>
              </a:rPr>
              <a:t>TOTAL COST : 68,49,614.000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dd65dafea8_0_40"/>
          <p:cNvSpPr txBox="1">
            <a:spLocks noGrp="1"/>
          </p:cNvSpPr>
          <p:nvPr>
            <p:ph type="title"/>
          </p:nvPr>
        </p:nvSpPr>
        <p:spPr>
          <a:xfrm>
            <a:off x="838200" y="284775"/>
            <a:ext cx="10515600" cy="1140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2800" b="1">
                <a:latin typeface="Times New Roman"/>
                <a:ea typeface="Times New Roman"/>
                <a:cs typeface="Times New Roman"/>
                <a:sym typeface="Times New Roman"/>
              </a:rPr>
              <a:t>Summary.</a:t>
            </a:r>
            <a:endParaRPr sz="2800" b="1">
              <a:latin typeface="Times New Roman"/>
              <a:ea typeface="Times New Roman"/>
              <a:cs typeface="Times New Roman"/>
              <a:sym typeface="Times New Roman"/>
            </a:endParaRPr>
          </a:p>
        </p:txBody>
      </p:sp>
      <p:sp>
        <p:nvSpPr>
          <p:cNvPr id="238" name="Google Shape;238;gdd65dafea8_0_40"/>
          <p:cNvSpPr txBox="1">
            <a:spLocks noGrp="1"/>
          </p:cNvSpPr>
          <p:nvPr>
            <p:ph type="body" idx="1"/>
          </p:nvPr>
        </p:nvSpPr>
        <p:spPr>
          <a:xfrm>
            <a:off x="838200" y="1425475"/>
            <a:ext cx="10585200" cy="4629000"/>
          </a:xfrm>
          <a:prstGeom prst="rect">
            <a:avLst/>
          </a:prstGeom>
        </p:spPr>
        <p:txBody>
          <a:bodyPr spcFirstLastPara="1" wrap="square" lIns="91425" tIns="45700" rIns="91425" bIns="45700" anchor="t" anchorCtr="0">
            <a:normAutofit/>
          </a:bodyPr>
          <a:lstStyle/>
          <a:p>
            <a:pPr marL="419100" algn="just">
              <a:buSzPts val="2400"/>
            </a:pPr>
            <a:r>
              <a:rPr lang="en-IN" sz="2400" dirty="0">
                <a:latin typeface="Times New Roman"/>
                <a:ea typeface="Times New Roman"/>
                <a:cs typeface="Times New Roman"/>
                <a:sym typeface="Times New Roman"/>
              </a:rPr>
              <a:t>Dowel Bars are not used in the road because it is village road.</a:t>
            </a:r>
            <a:endParaRPr sz="2400" dirty="0">
              <a:latin typeface="Times New Roman"/>
              <a:ea typeface="Times New Roman"/>
              <a:cs typeface="Times New Roman"/>
              <a:sym typeface="Times New Roman"/>
            </a:endParaRPr>
          </a:p>
          <a:p>
            <a:pPr marL="419100" algn="just">
              <a:spcBef>
                <a:spcPts val="0"/>
              </a:spcBef>
              <a:buSzPts val="2400"/>
            </a:pPr>
            <a:r>
              <a:rPr lang="en-IN" sz="2400" dirty="0">
                <a:latin typeface="Times New Roman"/>
                <a:ea typeface="Times New Roman"/>
                <a:cs typeface="Times New Roman"/>
                <a:sym typeface="Times New Roman"/>
              </a:rPr>
              <a:t>Transverse joints are provided.</a:t>
            </a:r>
            <a:endParaRPr sz="2400" dirty="0">
              <a:latin typeface="Times New Roman"/>
              <a:ea typeface="Times New Roman"/>
              <a:cs typeface="Times New Roman"/>
              <a:sym typeface="Times New Roman"/>
            </a:endParaRPr>
          </a:p>
          <a:p>
            <a:pPr marL="419100" algn="just">
              <a:spcBef>
                <a:spcPts val="0"/>
              </a:spcBef>
              <a:buSzPts val="2400"/>
            </a:pPr>
            <a:r>
              <a:rPr lang="en-IN" sz="2400" dirty="0">
                <a:latin typeface="Times New Roman"/>
                <a:ea typeface="Times New Roman"/>
                <a:cs typeface="Times New Roman"/>
                <a:sym typeface="Times New Roman"/>
              </a:rPr>
              <a:t>Longitudinal joints are not provided as its carriage width is only 3m.</a:t>
            </a:r>
            <a:endParaRPr sz="2400" dirty="0">
              <a:latin typeface="Times New Roman"/>
              <a:ea typeface="Times New Roman"/>
              <a:cs typeface="Times New Roman"/>
              <a:sym typeface="Times New Roman"/>
            </a:endParaRPr>
          </a:p>
          <a:p>
            <a:pPr marL="419100" algn="just">
              <a:spcBef>
                <a:spcPts val="0"/>
              </a:spcBef>
              <a:buSzPts val="2400"/>
            </a:pPr>
            <a:r>
              <a:rPr lang="en-IN" sz="2400" dirty="0">
                <a:latin typeface="Times New Roman"/>
                <a:ea typeface="Times New Roman"/>
                <a:cs typeface="Times New Roman"/>
                <a:sym typeface="Times New Roman"/>
              </a:rPr>
              <a:t>The initial cost of rigid pavement is expensive when compared to flexible pavement.</a:t>
            </a:r>
            <a:endParaRPr sz="2400" dirty="0">
              <a:latin typeface="Times New Roman"/>
              <a:ea typeface="Times New Roman"/>
              <a:cs typeface="Times New Roman"/>
              <a:sym typeface="Times New Roman"/>
            </a:endParaRPr>
          </a:p>
          <a:p>
            <a:pPr marL="419100" algn="just">
              <a:spcBef>
                <a:spcPts val="0"/>
              </a:spcBef>
              <a:buSzPts val="2400"/>
            </a:pPr>
            <a:r>
              <a:rPr lang="en-IN" sz="2400" dirty="0">
                <a:latin typeface="Times New Roman"/>
                <a:ea typeface="Times New Roman"/>
                <a:cs typeface="Times New Roman"/>
                <a:sym typeface="Times New Roman"/>
              </a:rPr>
              <a:t>Overall cost of the project is </a:t>
            </a:r>
            <a:r>
              <a:rPr lang="en-IN" sz="2400" dirty="0" err="1">
                <a:latin typeface="Times New Roman"/>
                <a:ea typeface="Times New Roman"/>
                <a:cs typeface="Times New Roman"/>
                <a:sym typeface="Times New Roman"/>
              </a:rPr>
              <a:t>Rs</a:t>
            </a:r>
            <a:r>
              <a:rPr lang="en-IN" sz="2400" dirty="0">
                <a:latin typeface="Times New Roman"/>
                <a:ea typeface="Times New Roman"/>
                <a:cs typeface="Times New Roman"/>
                <a:sym typeface="Times New Roman"/>
              </a:rPr>
              <a:t> 68,49,614.000 /-</a:t>
            </a:r>
            <a:endParaRPr sz="2400" dirty="0">
              <a:latin typeface="Times New Roman"/>
              <a:ea typeface="Times New Roman"/>
              <a:cs typeface="Times New Roman"/>
              <a:sym typeface="Times New Roman"/>
            </a:endParaRPr>
          </a:p>
        </p:txBody>
      </p:sp>
      <p:sp>
        <p:nvSpPr>
          <p:cNvPr id="239" name="Google Shape;239;gdd65dafea8_0_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17</a:t>
            </a:fld>
            <a:endParaRPr/>
          </a:p>
        </p:txBody>
      </p:sp>
      <p:sp>
        <p:nvSpPr>
          <p:cNvPr id="240" name="Google Shape;240;gdd65dafea8_0_40"/>
          <p:cNvSpPr txBox="1"/>
          <p:nvPr/>
        </p:nvSpPr>
        <p:spPr>
          <a:xfrm>
            <a:off x="838200" y="6311625"/>
            <a:ext cx="814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b="1">
                <a:solidFill>
                  <a:srgbClr val="888888"/>
                </a:solidFill>
                <a:latin typeface="Calibri"/>
                <a:ea typeface="Calibri"/>
                <a:cs typeface="Calibri"/>
                <a:sym typeface="Calibri"/>
              </a:rPr>
              <a:t> Department of civil engineering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d65dafea8_0_47"/>
          <p:cNvSpPr txBox="1">
            <a:spLocks noGrp="1"/>
          </p:cNvSpPr>
          <p:nvPr>
            <p:ph type="body" idx="1"/>
          </p:nvPr>
        </p:nvSpPr>
        <p:spPr>
          <a:xfrm>
            <a:off x="838200" y="748400"/>
            <a:ext cx="10515600" cy="5428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8000">
                <a:latin typeface="Arial"/>
                <a:ea typeface="Arial"/>
                <a:cs typeface="Arial"/>
                <a:sym typeface="Arial"/>
              </a:rPr>
              <a:t> </a:t>
            </a:r>
            <a:r>
              <a:rPr lang="en-IN" sz="10000">
                <a:latin typeface="Arial"/>
                <a:ea typeface="Arial"/>
                <a:cs typeface="Arial"/>
                <a:sym typeface="Arial"/>
              </a:rPr>
              <a:t>           </a:t>
            </a:r>
            <a:endParaRPr sz="10000">
              <a:latin typeface="Arial"/>
              <a:ea typeface="Arial"/>
              <a:cs typeface="Arial"/>
              <a:sym typeface="Arial"/>
            </a:endParaRPr>
          </a:p>
          <a:p>
            <a:pPr marL="0" lvl="0" indent="0" algn="l" rtl="0">
              <a:spcBef>
                <a:spcPts val="1000"/>
              </a:spcBef>
              <a:spcAft>
                <a:spcPts val="0"/>
              </a:spcAft>
              <a:buNone/>
            </a:pPr>
            <a:r>
              <a:rPr lang="en-IN" sz="10000">
                <a:latin typeface="Arial"/>
                <a:ea typeface="Arial"/>
                <a:cs typeface="Arial"/>
                <a:sym typeface="Arial"/>
              </a:rPr>
              <a:t>      </a:t>
            </a:r>
            <a:r>
              <a:rPr lang="en-IN" sz="10000">
                <a:latin typeface="Times New Roman"/>
                <a:ea typeface="Times New Roman"/>
                <a:cs typeface="Times New Roman"/>
                <a:sym typeface="Times New Roman"/>
              </a:rPr>
              <a:t> Thank you</a:t>
            </a:r>
            <a:endParaRPr sz="4800">
              <a:latin typeface="Times New Roman"/>
              <a:ea typeface="Times New Roman"/>
              <a:cs typeface="Times New Roman"/>
              <a:sym typeface="Times New Roman"/>
            </a:endParaRPr>
          </a:p>
        </p:txBody>
      </p:sp>
      <p:sp>
        <p:nvSpPr>
          <p:cNvPr id="247" name="Google Shape;247;gdd65dafea8_0_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18</a:t>
            </a:fld>
            <a:endParaRPr/>
          </a:p>
        </p:txBody>
      </p:sp>
      <p:sp>
        <p:nvSpPr>
          <p:cNvPr id="248" name="Google Shape;248;gdd65dafea8_0_47"/>
          <p:cNvSpPr txBox="1"/>
          <p:nvPr/>
        </p:nvSpPr>
        <p:spPr>
          <a:xfrm>
            <a:off x="838200" y="6354250"/>
            <a:ext cx="871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b="1">
                <a:solidFill>
                  <a:srgbClr val="888888"/>
                </a:solidFill>
                <a:latin typeface="Calibri"/>
                <a:ea typeface="Calibri"/>
                <a:cs typeface="Calibri"/>
                <a:sym typeface="Calibri"/>
              </a:rPr>
              <a:t> Department of civil engineering</a:t>
            </a:r>
            <a:endParaRPr sz="1200" b="1">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521200" y="365125"/>
            <a:ext cx="10832700" cy="91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800" b="1" dirty="0">
                <a:latin typeface="Times New Roman"/>
                <a:ea typeface="Times New Roman"/>
                <a:cs typeface="Times New Roman"/>
                <a:sym typeface="Times New Roman"/>
              </a:rPr>
              <a:t>Introduction. </a:t>
            </a:r>
            <a:endParaRPr sz="2800" b="1" dirty="0">
              <a:latin typeface="Times New Roman"/>
              <a:ea typeface="Times New Roman"/>
              <a:cs typeface="Times New Roman"/>
              <a:sym typeface="Times New Roman"/>
            </a:endParaRPr>
          </a:p>
        </p:txBody>
      </p:sp>
      <p:sp>
        <p:nvSpPr>
          <p:cNvPr id="103" name="Google Shape;103;p2"/>
          <p:cNvSpPr txBox="1">
            <a:spLocks noGrp="1"/>
          </p:cNvSpPr>
          <p:nvPr>
            <p:ph type="body" idx="1"/>
          </p:nvPr>
        </p:nvSpPr>
        <p:spPr>
          <a:xfrm>
            <a:off x="468250" y="1281626"/>
            <a:ext cx="11466600" cy="4977300"/>
          </a:xfrm>
          <a:prstGeom prst="rect">
            <a:avLst/>
          </a:prstGeom>
          <a:noFill/>
          <a:ln>
            <a:noFill/>
          </a:ln>
        </p:spPr>
        <p:txBody>
          <a:bodyPr spcFirstLastPara="1" wrap="square" lIns="91425" tIns="45700" rIns="91425" bIns="45700" anchor="t" anchorCtr="0">
            <a:normAutofit/>
          </a:bodyPr>
          <a:lstStyle/>
          <a:p>
            <a:pPr marL="457200" lvl="0" indent="-381000" algn="just" rtl="0">
              <a:lnSpc>
                <a:spcPct val="115000"/>
              </a:lnSpc>
              <a:spcBef>
                <a:spcPts val="1000"/>
              </a:spcBef>
              <a:spcAft>
                <a:spcPts val="0"/>
              </a:spcAft>
              <a:buSzPts val="2400"/>
              <a:buChar char="●"/>
            </a:pPr>
            <a:r>
              <a:rPr lang="en-IN" sz="2400" dirty="0">
                <a:latin typeface="Times New Roman"/>
                <a:ea typeface="Times New Roman"/>
                <a:cs typeface="Times New Roman"/>
                <a:sym typeface="Times New Roman"/>
              </a:rPr>
              <a:t>A Case study was done in </a:t>
            </a:r>
            <a:r>
              <a:rPr lang="en-IN" sz="2400" dirty="0" err="1">
                <a:latin typeface="Times New Roman"/>
                <a:ea typeface="Times New Roman"/>
                <a:cs typeface="Times New Roman"/>
                <a:sym typeface="Times New Roman"/>
              </a:rPr>
              <a:t>Bhadra</a:t>
            </a:r>
            <a:r>
              <a:rPr lang="en-IN" sz="2400" dirty="0">
                <a:latin typeface="Times New Roman"/>
                <a:ea typeface="Times New Roman"/>
                <a:cs typeface="Times New Roman"/>
                <a:sym typeface="Times New Roman"/>
              </a:rPr>
              <a:t> reservoir project (B.R.P)</a:t>
            </a:r>
            <a:endParaRPr sz="2400" dirty="0">
              <a:latin typeface="Times New Roman"/>
              <a:ea typeface="Times New Roman"/>
              <a:cs typeface="Times New Roman"/>
              <a:sym typeface="Times New Roman"/>
            </a:endParaRPr>
          </a:p>
          <a:p>
            <a:pPr marL="457200" lvl="0" indent="-381000" algn="just" rtl="0">
              <a:lnSpc>
                <a:spcPct val="115000"/>
              </a:lnSpc>
              <a:spcBef>
                <a:spcPts val="0"/>
              </a:spcBef>
              <a:spcAft>
                <a:spcPts val="0"/>
              </a:spcAft>
              <a:buSzPts val="2400"/>
              <a:buChar char="●"/>
            </a:pPr>
            <a:r>
              <a:rPr lang="en-IN" sz="2400" dirty="0" err="1">
                <a:latin typeface="Times New Roman"/>
                <a:ea typeface="Times New Roman"/>
                <a:cs typeface="Times New Roman"/>
                <a:sym typeface="Times New Roman"/>
              </a:rPr>
              <a:t>B.R.Project</a:t>
            </a:r>
            <a:r>
              <a:rPr lang="en-IN" sz="2400" dirty="0">
                <a:latin typeface="Times New Roman"/>
                <a:ea typeface="Times New Roman"/>
                <a:cs typeface="Times New Roman"/>
                <a:sym typeface="Times New Roman"/>
              </a:rPr>
              <a:t> is a Village, Where main income for people is agriculture, </a:t>
            </a:r>
            <a:r>
              <a:rPr lang="en-IN" sz="2400" dirty="0" smtClean="0">
                <a:latin typeface="Times New Roman"/>
                <a:ea typeface="Times New Roman"/>
                <a:cs typeface="Times New Roman"/>
                <a:sym typeface="Times New Roman"/>
              </a:rPr>
              <a:t>Road </a:t>
            </a:r>
            <a:r>
              <a:rPr lang="en-IN" sz="2400" dirty="0">
                <a:latin typeface="Times New Roman"/>
                <a:ea typeface="Times New Roman"/>
                <a:cs typeface="Times New Roman"/>
                <a:sym typeface="Times New Roman"/>
              </a:rPr>
              <a:t>is necessary for transportation of crops and food products.</a:t>
            </a:r>
            <a:endParaRPr sz="2400" dirty="0">
              <a:latin typeface="Times New Roman"/>
              <a:ea typeface="Times New Roman"/>
              <a:cs typeface="Times New Roman"/>
              <a:sym typeface="Times New Roman"/>
            </a:endParaRPr>
          </a:p>
          <a:p>
            <a:pPr marL="457200" lvl="0" indent="-381000" algn="just" rtl="0">
              <a:lnSpc>
                <a:spcPct val="115000"/>
              </a:lnSpc>
              <a:spcBef>
                <a:spcPts val="0"/>
              </a:spcBef>
              <a:spcAft>
                <a:spcPts val="0"/>
              </a:spcAft>
              <a:buSzPts val="2400"/>
              <a:buChar char="●"/>
            </a:pPr>
            <a:r>
              <a:rPr lang="en-IN" sz="2400" dirty="0" err="1">
                <a:latin typeface="Times New Roman"/>
                <a:ea typeface="Times New Roman"/>
                <a:cs typeface="Times New Roman"/>
                <a:sym typeface="Times New Roman"/>
              </a:rPr>
              <a:t>Mr.B.Y</a:t>
            </a:r>
            <a:r>
              <a:rPr lang="en-IN" sz="2400" dirty="0">
                <a:latin typeface="Times New Roman"/>
                <a:ea typeface="Times New Roman"/>
                <a:cs typeface="Times New Roman"/>
                <a:sym typeface="Times New Roman"/>
              </a:rPr>
              <a:t>, </a:t>
            </a:r>
            <a:r>
              <a:rPr lang="en-IN" sz="2400" dirty="0" err="1">
                <a:latin typeface="Times New Roman"/>
                <a:ea typeface="Times New Roman"/>
                <a:cs typeface="Times New Roman"/>
                <a:sym typeface="Times New Roman"/>
              </a:rPr>
              <a:t>Raghavendra</a:t>
            </a:r>
            <a:r>
              <a:rPr lang="en-IN" sz="2400" dirty="0">
                <a:latin typeface="Times New Roman"/>
                <a:ea typeface="Times New Roman"/>
                <a:cs typeface="Times New Roman"/>
                <a:sym typeface="Times New Roman"/>
              </a:rPr>
              <a:t> released 2.20Crore to </a:t>
            </a:r>
            <a:r>
              <a:rPr lang="en-IN" sz="2400" dirty="0" err="1">
                <a:latin typeface="Times New Roman"/>
                <a:ea typeface="Times New Roman"/>
                <a:cs typeface="Times New Roman"/>
                <a:sym typeface="Times New Roman"/>
              </a:rPr>
              <a:t>Singanmane</a:t>
            </a:r>
            <a:r>
              <a:rPr lang="en-IN" sz="2400" dirty="0">
                <a:latin typeface="Times New Roman"/>
                <a:ea typeface="Times New Roman"/>
                <a:cs typeface="Times New Roman"/>
                <a:sym typeface="Times New Roman"/>
              </a:rPr>
              <a:t> </a:t>
            </a:r>
            <a:r>
              <a:rPr lang="en-IN" sz="2400" dirty="0" err="1">
                <a:latin typeface="Times New Roman"/>
                <a:ea typeface="Times New Roman"/>
                <a:cs typeface="Times New Roman"/>
                <a:sym typeface="Times New Roman"/>
              </a:rPr>
              <a:t>gramapanchayath</a:t>
            </a:r>
            <a:endParaRPr sz="2400" dirty="0">
              <a:latin typeface="Times New Roman"/>
              <a:ea typeface="Times New Roman"/>
              <a:cs typeface="Times New Roman"/>
              <a:sym typeface="Times New Roman"/>
            </a:endParaRPr>
          </a:p>
          <a:p>
            <a:pPr marL="457200" lvl="0" indent="-381000" algn="just" rtl="0">
              <a:lnSpc>
                <a:spcPct val="115000"/>
              </a:lnSpc>
              <a:spcBef>
                <a:spcPts val="0"/>
              </a:spcBef>
              <a:spcAft>
                <a:spcPts val="0"/>
              </a:spcAft>
              <a:buSzPts val="2400"/>
              <a:buChar char="●"/>
            </a:pPr>
            <a:r>
              <a:rPr lang="en-IN" sz="2400" dirty="0">
                <a:latin typeface="Times New Roman"/>
                <a:ea typeface="Times New Roman"/>
                <a:cs typeface="Times New Roman"/>
                <a:sym typeface="Times New Roman"/>
              </a:rPr>
              <a:t>The Project was Monitored by K.N.N.L No 1 Subdivision </a:t>
            </a:r>
            <a:r>
              <a:rPr lang="en-IN" sz="2400" dirty="0" err="1">
                <a:latin typeface="Times New Roman"/>
                <a:ea typeface="Times New Roman"/>
                <a:cs typeface="Times New Roman"/>
                <a:sym typeface="Times New Roman"/>
              </a:rPr>
              <a:t>B.R.Project</a:t>
            </a:r>
            <a:r>
              <a:rPr lang="en-I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a:p>
            <a:pPr marL="457200" lvl="0" indent="-381000" algn="just" rtl="0">
              <a:lnSpc>
                <a:spcPct val="115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The Project was Contracted by K.V</a:t>
            </a:r>
            <a:r>
              <a:rPr lang="en-IN" sz="2400" dirty="0" smtClean="0">
                <a:latin typeface="Times New Roman"/>
                <a:ea typeface="Times New Roman"/>
                <a:cs typeface="Times New Roman"/>
                <a:sym typeface="Times New Roman"/>
              </a:rPr>
              <a:t>. Shetty </a:t>
            </a:r>
            <a:r>
              <a:rPr lang="en-IN" sz="2400" dirty="0">
                <a:latin typeface="Times New Roman"/>
                <a:ea typeface="Times New Roman"/>
                <a:cs typeface="Times New Roman"/>
                <a:sym typeface="Times New Roman"/>
              </a:rPr>
              <a:t>and Company.</a:t>
            </a:r>
            <a:endParaRPr sz="2400" dirty="0">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endParaRPr sz="2400" dirty="0">
              <a:latin typeface="Times New Roman"/>
              <a:ea typeface="Times New Roman"/>
              <a:cs typeface="Times New Roman"/>
              <a:sym typeface="Times New Roman"/>
            </a:endParaRPr>
          </a:p>
        </p:txBody>
      </p:sp>
      <p:sp>
        <p:nvSpPr>
          <p:cNvPr id="104" name="Google Shape;104;p2"/>
          <p:cNvSpPr txBox="1">
            <a:spLocks noGrp="1"/>
          </p:cNvSpPr>
          <p:nvPr>
            <p:ph type="ftr" idx="11"/>
          </p:nvPr>
        </p:nvSpPr>
        <p:spPr>
          <a:xfrm>
            <a:off x="838200" y="6356350"/>
            <a:ext cx="1005230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05" name="Google Shape;105;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2</a:t>
            </a:fld>
            <a:endParaRPr sz="1600" b="1"/>
          </a:p>
        </p:txBody>
      </p:sp>
      <p:pic>
        <p:nvPicPr>
          <p:cNvPr id="106" name="Google Shape;106;p2"/>
          <p:cNvPicPr preferRelativeResize="0"/>
          <p:nvPr/>
        </p:nvPicPr>
        <p:blipFill>
          <a:blip r:embed="rId3">
            <a:alphaModFix/>
          </a:blip>
          <a:stretch>
            <a:fillRect/>
          </a:stretch>
        </p:blipFill>
        <p:spPr>
          <a:xfrm>
            <a:off x="631725" y="4015550"/>
            <a:ext cx="2842400" cy="1864875"/>
          </a:xfrm>
          <a:prstGeom prst="rect">
            <a:avLst/>
          </a:prstGeom>
          <a:noFill/>
          <a:ln>
            <a:noFill/>
          </a:ln>
        </p:spPr>
      </p:pic>
      <p:pic>
        <p:nvPicPr>
          <p:cNvPr id="107" name="Google Shape;107;p2"/>
          <p:cNvPicPr preferRelativeResize="0"/>
          <p:nvPr/>
        </p:nvPicPr>
        <p:blipFill>
          <a:blip r:embed="rId4">
            <a:alphaModFix/>
          </a:blip>
          <a:stretch>
            <a:fillRect/>
          </a:stretch>
        </p:blipFill>
        <p:spPr>
          <a:xfrm>
            <a:off x="3865150" y="4015550"/>
            <a:ext cx="3744824" cy="1864874"/>
          </a:xfrm>
          <a:prstGeom prst="rect">
            <a:avLst/>
          </a:prstGeom>
          <a:noFill/>
          <a:ln>
            <a:noFill/>
          </a:ln>
        </p:spPr>
      </p:pic>
      <p:pic>
        <p:nvPicPr>
          <p:cNvPr id="108" name="Google Shape;108;p2"/>
          <p:cNvPicPr preferRelativeResize="0"/>
          <p:nvPr/>
        </p:nvPicPr>
        <p:blipFill>
          <a:blip r:embed="rId5">
            <a:alphaModFix/>
          </a:blip>
          <a:stretch>
            <a:fillRect/>
          </a:stretch>
        </p:blipFill>
        <p:spPr>
          <a:xfrm>
            <a:off x="8519425" y="4015550"/>
            <a:ext cx="2953902" cy="1864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b6af98632d_0_7"/>
          <p:cNvSpPr txBox="1">
            <a:spLocks noGrp="1"/>
          </p:cNvSpPr>
          <p:nvPr>
            <p:ph type="title"/>
          </p:nvPr>
        </p:nvSpPr>
        <p:spPr>
          <a:xfrm>
            <a:off x="681933" y="378500"/>
            <a:ext cx="10832700" cy="120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95" name="Google Shape;95;gb6af98632d_0_7"/>
          <p:cNvSpPr txBox="1">
            <a:spLocks noGrp="1"/>
          </p:cNvSpPr>
          <p:nvPr>
            <p:ph type="body" idx="1"/>
          </p:nvPr>
        </p:nvSpPr>
        <p:spPr>
          <a:xfrm>
            <a:off x="620525" y="316652"/>
            <a:ext cx="11445600" cy="5887200"/>
          </a:xfrm>
          <a:prstGeom prst="rect">
            <a:avLst/>
          </a:prstGeom>
          <a:noFill/>
          <a:ln>
            <a:noFill/>
          </a:ln>
        </p:spPr>
        <p:txBody>
          <a:bodyPr spcFirstLastPara="1" wrap="square" lIns="91425" tIns="45700" rIns="91425" bIns="45700" anchor="t" anchorCtr="0">
            <a:noAutofit/>
          </a:bodyPr>
          <a:lstStyle/>
          <a:p>
            <a:pPr marL="457200" lvl="0" indent="-381000" algn="just" rtl="0">
              <a:lnSpc>
                <a:spcPct val="140000"/>
              </a:lnSpc>
              <a:spcBef>
                <a:spcPts val="1000"/>
              </a:spcBef>
              <a:spcAft>
                <a:spcPts val="0"/>
              </a:spcAft>
              <a:buSzPts val="2400"/>
              <a:buFont typeface="Times New Roman"/>
              <a:buChar char="●"/>
            </a:pPr>
            <a:r>
              <a:rPr lang="en-IN" sz="2400" dirty="0">
                <a:latin typeface="Times New Roman"/>
                <a:ea typeface="Times New Roman"/>
                <a:cs typeface="Times New Roman"/>
                <a:sym typeface="Times New Roman"/>
              </a:rPr>
              <a:t>Development of a country depends on the connectivity of various places with adequate road network.</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Roads constitute the most important mode of communication in areas where railways have not developed much.</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India </a:t>
            </a:r>
            <a:r>
              <a:rPr lang="en-IN" sz="2400" dirty="0" smtClean="0">
                <a:latin typeface="Times New Roman"/>
                <a:ea typeface="Times New Roman"/>
                <a:cs typeface="Times New Roman"/>
                <a:sym typeface="Times New Roman"/>
              </a:rPr>
              <a:t>has </a:t>
            </a:r>
            <a:r>
              <a:rPr lang="en-IN" sz="2400" dirty="0">
                <a:latin typeface="Times New Roman"/>
                <a:ea typeface="Times New Roman"/>
                <a:cs typeface="Times New Roman"/>
                <a:sym typeface="Times New Roman"/>
              </a:rPr>
              <a:t>one of the largest road networks in the </a:t>
            </a:r>
            <a:r>
              <a:rPr lang="en-IN" sz="2400" dirty="0" smtClean="0">
                <a:latin typeface="Times New Roman"/>
                <a:ea typeface="Times New Roman"/>
                <a:cs typeface="Times New Roman"/>
                <a:sym typeface="Times New Roman"/>
              </a:rPr>
              <a:t>world. For </a:t>
            </a:r>
            <a:r>
              <a:rPr lang="en-IN" sz="2400" dirty="0">
                <a:latin typeface="Times New Roman"/>
                <a:ea typeface="Times New Roman"/>
                <a:cs typeface="Times New Roman"/>
                <a:sym typeface="Times New Roman"/>
              </a:rPr>
              <a:t>the purpose of management and administration, roads in India are divided into following five categories,</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National Highway (NH)</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State Highway (SH)</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Major District Road (MDR)</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Other District Road (ODR)</a:t>
            </a:r>
            <a:endParaRPr sz="2400" dirty="0">
              <a:latin typeface="Times New Roman"/>
              <a:ea typeface="Times New Roman"/>
              <a:cs typeface="Times New Roman"/>
              <a:sym typeface="Times New Roman"/>
            </a:endParaRPr>
          </a:p>
          <a:p>
            <a:pPr marL="457200" lvl="0" indent="-381000" algn="just" rtl="0">
              <a:lnSpc>
                <a:spcPct val="140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Village Road (VR)    </a:t>
            </a:r>
            <a:endParaRPr sz="2400" dirty="0">
              <a:latin typeface="Times New Roman"/>
              <a:ea typeface="Times New Roman"/>
              <a:cs typeface="Times New Roman"/>
              <a:sym typeface="Times New Roman"/>
            </a:endParaRPr>
          </a:p>
        </p:txBody>
      </p:sp>
      <p:sp>
        <p:nvSpPr>
          <p:cNvPr id="96" name="Google Shape;96;gb6af98632d_0_7"/>
          <p:cNvSpPr txBox="1">
            <a:spLocks noGrp="1"/>
          </p:cNvSpPr>
          <p:nvPr>
            <p:ph type="ftr" idx="11"/>
          </p:nvPr>
        </p:nvSpPr>
        <p:spPr>
          <a:xfrm>
            <a:off x="998925" y="6369725"/>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latin typeface="Times New Roman"/>
                <a:ea typeface="Times New Roman"/>
                <a:cs typeface="Times New Roman"/>
                <a:sym typeface="Times New Roman"/>
              </a:rPr>
              <a:t>Department of Civil Engineering</a:t>
            </a:r>
            <a:endParaRPr b="1">
              <a:latin typeface="Times New Roman"/>
              <a:ea typeface="Times New Roman"/>
              <a:cs typeface="Times New Roman"/>
              <a:sym typeface="Times New Roman"/>
            </a:endParaRPr>
          </a:p>
        </p:txBody>
      </p:sp>
      <p:sp>
        <p:nvSpPr>
          <p:cNvPr id="97" name="Google Shape;97;gb6af98632d_0_7"/>
          <p:cNvSpPr txBox="1">
            <a:spLocks noGrp="1"/>
          </p:cNvSpPr>
          <p:nvPr>
            <p:ph type="sldNum" idx="12"/>
          </p:nvPr>
        </p:nvSpPr>
        <p:spPr>
          <a:xfrm>
            <a:off x="8771325" y="636972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latin typeface="Times New Roman"/>
                <a:ea typeface="Times New Roman"/>
                <a:cs typeface="Times New Roman"/>
                <a:sym typeface="Times New Roman"/>
              </a:rPr>
              <a:pPr marL="0" lvl="0" indent="0" algn="r" rtl="0">
                <a:spcBef>
                  <a:spcPts val="0"/>
                </a:spcBef>
                <a:spcAft>
                  <a:spcPts val="0"/>
                </a:spcAft>
                <a:buNone/>
              </a:pPr>
              <a:t>3</a:t>
            </a:fld>
            <a:endParaRPr sz="1600"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438912" y="365125"/>
            <a:ext cx="10914888" cy="12076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800" b="1" dirty="0">
                <a:latin typeface="Times New Roman"/>
                <a:ea typeface="Times New Roman"/>
                <a:cs typeface="Times New Roman"/>
                <a:sym typeface="Times New Roman"/>
              </a:rPr>
              <a:t>About cement concrete road.</a:t>
            </a:r>
            <a:endParaRPr sz="2800" dirty="0">
              <a:latin typeface="Times New Roman"/>
              <a:ea typeface="Times New Roman"/>
              <a:cs typeface="Times New Roman"/>
              <a:sym typeface="Times New Roman"/>
            </a:endParaRPr>
          </a:p>
        </p:txBody>
      </p:sp>
      <p:sp>
        <p:nvSpPr>
          <p:cNvPr id="114" name="Google Shape;114;p3"/>
          <p:cNvSpPr txBox="1">
            <a:spLocks noGrp="1"/>
          </p:cNvSpPr>
          <p:nvPr>
            <p:ph type="body" idx="1"/>
          </p:nvPr>
        </p:nvSpPr>
        <p:spPr>
          <a:xfrm>
            <a:off x="438912" y="1655693"/>
            <a:ext cx="11466600" cy="4617600"/>
          </a:xfrm>
          <a:prstGeom prst="rect">
            <a:avLst/>
          </a:prstGeom>
          <a:noFill/>
          <a:ln>
            <a:noFill/>
          </a:ln>
        </p:spPr>
        <p:txBody>
          <a:bodyPr spcFirstLastPara="1" wrap="square" lIns="91425" tIns="45700" rIns="91425" bIns="45700" anchor="t" anchorCtr="0">
            <a:normAutofit/>
          </a:bodyPr>
          <a:lstStyle/>
          <a:p>
            <a:pPr marL="457200" lvl="0" indent="-381000" algn="just" rtl="0">
              <a:spcBef>
                <a:spcPts val="0"/>
              </a:spcBef>
              <a:spcAft>
                <a:spcPts val="0"/>
              </a:spcAft>
              <a:buSzPts val="2400"/>
              <a:buFont typeface="Times New Roman"/>
              <a:buChar char="●"/>
            </a:pPr>
            <a:r>
              <a:rPr lang="en-IN" sz="2400">
                <a:latin typeface="Times New Roman"/>
                <a:ea typeface="Times New Roman"/>
                <a:cs typeface="Times New Roman"/>
                <a:sym typeface="Times New Roman"/>
              </a:rPr>
              <a:t>Rigid pavements though costly in initial investment, are cheap in long run because of low maintenance cost, the cost of construction of single lane road varies from 50 to 75 lakh per km in plane area.</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IN" sz="2400">
                <a:latin typeface="Times New Roman"/>
                <a:ea typeface="Times New Roman"/>
                <a:cs typeface="Times New Roman"/>
                <a:sym typeface="Times New Roman"/>
              </a:rPr>
              <a:t>Life span is more compare to flexible pavement.</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IN" sz="2400">
                <a:latin typeface="Times New Roman"/>
                <a:ea typeface="Times New Roman"/>
                <a:cs typeface="Times New Roman"/>
                <a:sym typeface="Times New Roman"/>
              </a:rPr>
              <a:t>Have high flexural strength.</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115" name="Google Shape;115;p3"/>
          <p:cNvSpPr txBox="1">
            <a:spLocks noGrp="1"/>
          </p:cNvSpPr>
          <p:nvPr>
            <p:ph type="ftr" idx="11"/>
          </p:nvPr>
        </p:nvSpPr>
        <p:spPr>
          <a:xfrm>
            <a:off x="838200" y="6356350"/>
            <a:ext cx="1005230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16" name="Google Shape;1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4</a:t>
            </a:fld>
            <a:endParaRPr sz="1600" b="1"/>
          </a:p>
        </p:txBody>
      </p:sp>
      <p:pic>
        <p:nvPicPr>
          <p:cNvPr id="117" name="Google Shape;117;p3"/>
          <p:cNvPicPr preferRelativeResize="0"/>
          <p:nvPr/>
        </p:nvPicPr>
        <p:blipFill>
          <a:blip r:embed="rId3">
            <a:alphaModFix/>
          </a:blip>
          <a:stretch>
            <a:fillRect/>
          </a:stretch>
        </p:blipFill>
        <p:spPr>
          <a:xfrm>
            <a:off x="3983313" y="3879950"/>
            <a:ext cx="5047525" cy="229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b6af98632d_3_0"/>
          <p:cNvSpPr txBox="1">
            <a:spLocks noGrp="1"/>
          </p:cNvSpPr>
          <p:nvPr>
            <p:ph type="title"/>
          </p:nvPr>
        </p:nvSpPr>
        <p:spPr>
          <a:xfrm>
            <a:off x="518700" y="228651"/>
            <a:ext cx="11015400" cy="111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800" b="1">
                <a:latin typeface="Times New Roman"/>
                <a:ea typeface="Times New Roman"/>
                <a:cs typeface="Times New Roman"/>
                <a:sym typeface="Times New Roman"/>
              </a:rPr>
              <a:t>Cross section of road.</a:t>
            </a:r>
            <a:endParaRPr sz="2800" b="1">
              <a:latin typeface="Times New Roman"/>
              <a:ea typeface="Times New Roman"/>
              <a:cs typeface="Times New Roman"/>
              <a:sym typeface="Times New Roman"/>
            </a:endParaRPr>
          </a:p>
        </p:txBody>
      </p:sp>
      <p:sp>
        <p:nvSpPr>
          <p:cNvPr id="123" name="Google Shape;123;gb6af98632d_3_0"/>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24" name="Google Shape;124;gb6af98632d_3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5</a:t>
            </a:fld>
            <a:endParaRPr sz="1600" b="1"/>
          </a:p>
        </p:txBody>
      </p:sp>
      <p:pic>
        <p:nvPicPr>
          <p:cNvPr id="125" name="Google Shape;125;gb6af98632d_3_0"/>
          <p:cNvPicPr preferRelativeResize="0"/>
          <p:nvPr/>
        </p:nvPicPr>
        <p:blipFill>
          <a:blip r:embed="rId3">
            <a:alphaModFix/>
          </a:blip>
          <a:stretch>
            <a:fillRect/>
          </a:stretch>
        </p:blipFill>
        <p:spPr>
          <a:xfrm>
            <a:off x="544075" y="1508750"/>
            <a:ext cx="10809723" cy="4888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b6af98632d_3_11"/>
          <p:cNvSpPr txBox="1">
            <a:spLocks noGrp="1"/>
          </p:cNvSpPr>
          <p:nvPr>
            <p:ph type="title"/>
          </p:nvPr>
        </p:nvSpPr>
        <p:spPr>
          <a:xfrm>
            <a:off x="247678" y="156659"/>
            <a:ext cx="11015400" cy="1280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800" b="1">
                <a:latin typeface="Times New Roman"/>
                <a:ea typeface="Times New Roman"/>
                <a:cs typeface="Times New Roman"/>
                <a:sym typeface="Times New Roman"/>
              </a:rPr>
              <a:t>Construction process.</a:t>
            </a:r>
            <a:endParaRPr sz="2800" b="1">
              <a:latin typeface="Times New Roman"/>
              <a:ea typeface="Times New Roman"/>
              <a:cs typeface="Times New Roman"/>
              <a:sym typeface="Times New Roman"/>
            </a:endParaRPr>
          </a:p>
        </p:txBody>
      </p:sp>
      <p:sp>
        <p:nvSpPr>
          <p:cNvPr id="131" name="Google Shape;131;gb6af98632d_3_11"/>
          <p:cNvSpPr txBox="1">
            <a:spLocks noGrp="1"/>
          </p:cNvSpPr>
          <p:nvPr>
            <p:ph type="body" idx="1"/>
          </p:nvPr>
        </p:nvSpPr>
        <p:spPr>
          <a:xfrm>
            <a:off x="338328" y="1508760"/>
            <a:ext cx="11567100" cy="4681800"/>
          </a:xfrm>
          <a:prstGeom prst="rect">
            <a:avLst/>
          </a:prstGeom>
          <a:noFill/>
          <a:ln>
            <a:noFill/>
          </a:ln>
        </p:spPr>
        <p:txBody>
          <a:bodyPr spcFirstLastPara="1" wrap="square" lIns="91425" tIns="45700" rIns="91425" bIns="45700" anchor="t" anchorCtr="0">
            <a:noAutofit/>
          </a:bodyPr>
          <a:lstStyle/>
          <a:p>
            <a:pPr marL="0" marR="355600" lvl="0" indent="0" algn="just" rtl="0">
              <a:lnSpc>
                <a:spcPct val="150000"/>
              </a:lnSpc>
              <a:spcBef>
                <a:spcPts val="700"/>
              </a:spcBef>
              <a:spcAft>
                <a:spcPts val="0"/>
              </a:spcAft>
              <a:buClr>
                <a:schemeClr val="dk1"/>
              </a:buClr>
              <a:buSzPts val="1100"/>
              <a:buFont typeface="Arial"/>
              <a:buNone/>
            </a:pPr>
            <a:r>
              <a:rPr lang="en-IN" sz="2400" b="1">
                <a:latin typeface="Times New Roman"/>
                <a:ea typeface="Times New Roman"/>
                <a:cs typeface="Times New Roman"/>
                <a:sym typeface="Times New Roman"/>
              </a:rPr>
              <a:t>Engineering Survey </a:t>
            </a:r>
            <a:r>
              <a:rPr lang="en-IN" sz="2400" b="1">
                <a:latin typeface="Arial"/>
                <a:ea typeface="Arial"/>
                <a:cs typeface="Arial"/>
                <a:sym typeface="Arial"/>
              </a:rPr>
              <a:t>:</a:t>
            </a:r>
            <a:r>
              <a:rPr lang="en-IN" sz="2400" b="1">
                <a:latin typeface="Times New Roman"/>
                <a:ea typeface="Times New Roman"/>
                <a:cs typeface="Times New Roman"/>
                <a:sym typeface="Times New Roman"/>
              </a:rPr>
              <a:t>                </a:t>
            </a:r>
            <a:endParaRPr sz="2400" b="1">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IN" sz="2400">
                <a:latin typeface="Times New Roman"/>
                <a:ea typeface="Times New Roman"/>
                <a:cs typeface="Times New Roman"/>
                <a:sym typeface="Times New Roman"/>
              </a:rPr>
              <a:t>1)Land Survey.</a:t>
            </a:r>
            <a:endParaRPr sz="24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IN" sz="2400">
                <a:latin typeface="Times New Roman"/>
                <a:ea typeface="Times New Roman"/>
                <a:cs typeface="Times New Roman"/>
                <a:sym typeface="Times New Roman"/>
              </a:rPr>
              <a:t>2)Traffic Survey.</a:t>
            </a:r>
            <a:endParaRPr sz="2400">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400">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IN" sz="2400" b="1">
                <a:latin typeface="Times New Roman"/>
                <a:ea typeface="Times New Roman"/>
                <a:cs typeface="Times New Roman"/>
                <a:sym typeface="Times New Roman"/>
              </a:rPr>
              <a:t>1)Land Survey:</a:t>
            </a:r>
            <a:endParaRPr sz="2400" b="1">
              <a:latin typeface="Times New Roman"/>
              <a:ea typeface="Times New Roman"/>
              <a:cs typeface="Times New Roman"/>
              <a:sym typeface="Times New Roman"/>
            </a:endParaRPr>
          </a:p>
          <a:p>
            <a:pPr marL="0" lvl="0" indent="0" algn="just" rtl="0">
              <a:lnSpc>
                <a:spcPct val="150000"/>
              </a:lnSpc>
              <a:spcBef>
                <a:spcPts val="400"/>
              </a:spcBef>
              <a:spcAft>
                <a:spcPts val="0"/>
              </a:spcAft>
              <a:buNone/>
            </a:pPr>
            <a:r>
              <a:rPr lang="en-IN" sz="2400">
                <a:latin typeface="Times New Roman"/>
                <a:ea typeface="Times New Roman"/>
                <a:cs typeface="Times New Roman"/>
                <a:sym typeface="Times New Roman"/>
              </a:rPr>
              <a:t> Land survey is conducted by using TAPE which has given from the department and then land is divided in two parts i.e carriageway and construction of drain. </a:t>
            </a:r>
            <a:endParaRPr sz="2400">
              <a:latin typeface="Times New Roman"/>
              <a:ea typeface="Times New Roman"/>
              <a:cs typeface="Times New Roman"/>
              <a:sym typeface="Times New Roman"/>
            </a:endParaRPr>
          </a:p>
          <a:p>
            <a:pPr marL="0" marR="355600" lvl="0" indent="0" algn="just" rtl="0">
              <a:lnSpc>
                <a:spcPct val="150000"/>
              </a:lnSpc>
              <a:spcBef>
                <a:spcPts val="1200"/>
              </a:spcBef>
              <a:spcAft>
                <a:spcPts val="0"/>
              </a:spcAft>
              <a:buNone/>
            </a:pP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sz="2400">
              <a:solidFill>
                <a:srgbClr val="FF0000"/>
              </a:solidFill>
            </a:endParaRPr>
          </a:p>
        </p:txBody>
      </p:sp>
      <p:sp>
        <p:nvSpPr>
          <p:cNvPr id="132" name="Google Shape;132;gb6af98632d_3_11"/>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33" name="Google Shape;133;gb6af98632d_3_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6</a:t>
            </a:fld>
            <a:endParaRPr sz="1600" b="1"/>
          </a:p>
        </p:txBody>
      </p:sp>
      <p:pic>
        <p:nvPicPr>
          <p:cNvPr id="134" name="Google Shape;134;gb6af98632d_3_11"/>
          <p:cNvPicPr preferRelativeResize="0"/>
          <p:nvPr/>
        </p:nvPicPr>
        <p:blipFill>
          <a:blip r:embed="rId3">
            <a:alphaModFix/>
          </a:blip>
          <a:stretch>
            <a:fillRect/>
          </a:stretch>
        </p:blipFill>
        <p:spPr>
          <a:xfrm>
            <a:off x="8298525" y="1693100"/>
            <a:ext cx="3367350" cy="2072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b6af98632d_3_21"/>
          <p:cNvSpPr txBox="1">
            <a:spLocks noGrp="1"/>
          </p:cNvSpPr>
          <p:nvPr>
            <p:ph type="body" idx="1"/>
          </p:nvPr>
        </p:nvSpPr>
        <p:spPr>
          <a:xfrm>
            <a:off x="338325" y="522375"/>
            <a:ext cx="11567100" cy="5668500"/>
          </a:xfrm>
          <a:prstGeom prst="rect">
            <a:avLst/>
          </a:prstGeom>
          <a:noFill/>
          <a:ln>
            <a:noFill/>
          </a:ln>
        </p:spPr>
        <p:txBody>
          <a:bodyPr spcFirstLastPara="1" wrap="square" lIns="91425" tIns="45700" rIns="91425" bIns="45700" anchor="t" anchorCtr="0">
            <a:normAutofit/>
          </a:bodyPr>
          <a:lstStyle/>
          <a:p>
            <a:pPr marL="0" marR="355600" lvl="0" indent="0" algn="just" rtl="0">
              <a:lnSpc>
                <a:spcPct val="150000"/>
              </a:lnSpc>
              <a:spcBef>
                <a:spcPts val="700"/>
              </a:spcBef>
              <a:spcAft>
                <a:spcPts val="0"/>
              </a:spcAft>
              <a:buClr>
                <a:schemeClr val="dk1"/>
              </a:buClr>
              <a:buSzPts val="1100"/>
              <a:buFont typeface="Arial"/>
              <a:buNone/>
            </a:pPr>
            <a:r>
              <a:rPr lang="en-IN" sz="2400" b="1">
                <a:latin typeface="Times New Roman"/>
                <a:ea typeface="Times New Roman"/>
                <a:cs typeface="Times New Roman"/>
                <a:sym typeface="Times New Roman"/>
              </a:rPr>
              <a:t>2) Traffic Survey:</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0" marR="355600" lvl="0" indent="0" algn="just" rtl="0">
              <a:lnSpc>
                <a:spcPct val="150000"/>
              </a:lnSpc>
              <a:spcBef>
                <a:spcPts val="400"/>
              </a:spcBef>
              <a:spcAft>
                <a:spcPts val="800"/>
              </a:spcAft>
              <a:buClr>
                <a:schemeClr val="dk1"/>
              </a:buClr>
              <a:buSzPts val="1100"/>
              <a:buFont typeface="Arial"/>
              <a:buNone/>
            </a:pPr>
            <a:r>
              <a:rPr lang="en-IN" sz="2400">
                <a:latin typeface="Times New Roman"/>
                <a:ea typeface="Times New Roman"/>
                <a:cs typeface="Times New Roman"/>
                <a:sym typeface="Times New Roman"/>
              </a:rPr>
              <a:t>    Traffic survey Was conducted by K.N.N.L No-1  Subdivision.</a:t>
            </a:r>
            <a:endParaRPr sz="2400">
              <a:highlight>
                <a:schemeClr val="dk1"/>
              </a:highlight>
              <a:latin typeface="Times New Roman"/>
              <a:ea typeface="Times New Roman"/>
              <a:cs typeface="Times New Roman"/>
              <a:sym typeface="Times New Roman"/>
            </a:endParaRPr>
          </a:p>
        </p:txBody>
      </p:sp>
      <p:sp>
        <p:nvSpPr>
          <p:cNvPr id="140" name="Google Shape;140;gb6af98632d_3_21"/>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41" name="Google Shape;141;gb6af98632d_3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7</a:t>
            </a:fld>
            <a:endParaRPr sz="1600" b="1"/>
          </a:p>
        </p:txBody>
      </p:sp>
      <p:graphicFrame>
        <p:nvGraphicFramePr>
          <p:cNvPr id="142" name="Google Shape;142;gb6af98632d_3_21"/>
          <p:cNvGraphicFramePr/>
          <p:nvPr/>
        </p:nvGraphicFramePr>
        <p:xfrm>
          <a:off x="622825" y="2097545"/>
          <a:ext cx="10548200" cy="3563875"/>
        </p:xfrm>
        <a:graphic>
          <a:graphicData uri="http://schemas.openxmlformats.org/drawingml/2006/table">
            <a:tbl>
              <a:tblPr>
                <a:noFill/>
                <a:tableStyleId>{6BB423EF-0F87-4F3F-9F39-4E0F04C07297}</a:tableStyleId>
              </a:tblPr>
              <a:tblGrid>
                <a:gridCol w="1299100">
                  <a:extLst>
                    <a:ext uri="{9D8B030D-6E8A-4147-A177-3AD203B41FA5}">
                      <a16:colId xmlns:a16="http://schemas.microsoft.com/office/drawing/2014/main" val="20000"/>
                    </a:ext>
                  </a:extLst>
                </a:gridCol>
                <a:gridCol w="4649625">
                  <a:extLst>
                    <a:ext uri="{9D8B030D-6E8A-4147-A177-3AD203B41FA5}">
                      <a16:colId xmlns:a16="http://schemas.microsoft.com/office/drawing/2014/main" val="20001"/>
                    </a:ext>
                  </a:extLst>
                </a:gridCol>
                <a:gridCol w="4599475">
                  <a:extLst>
                    <a:ext uri="{9D8B030D-6E8A-4147-A177-3AD203B41FA5}">
                      <a16:colId xmlns:a16="http://schemas.microsoft.com/office/drawing/2014/main" val="20002"/>
                    </a:ext>
                  </a:extLst>
                </a:gridCol>
              </a:tblGrid>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SLNO</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TYPE OF VEHICLE</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 ROAD USAGE PER DAY</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TRACTOR </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TILLER</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15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CAR</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BIKE</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30</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HEAVY VEHICLE</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509125">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BICYCLE AND BULLOCK CART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b6af98632d_3_29"/>
          <p:cNvSpPr txBox="1">
            <a:spLocks noGrp="1"/>
          </p:cNvSpPr>
          <p:nvPr>
            <p:ph type="title"/>
          </p:nvPr>
        </p:nvSpPr>
        <p:spPr>
          <a:xfrm>
            <a:off x="338328" y="292609"/>
            <a:ext cx="11015400" cy="1280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sz="2800" b="1">
                <a:latin typeface="Times New Roman"/>
                <a:ea typeface="Times New Roman"/>
                <a:cs typeface="Times New Roman"/>
                <a:sym typeface="Times New Roman"/>
              </a:rPr>
              <a:t>Construction process</a:t>
            </a:r>
            <a:endParaRPr sz="2800" b="1">
              <a:latin typeface="Times New Roman"/>
              <a:ea typeface="Times New Roman"/>
              <a:cs typeface="Times New Roman"/>
              <a:sym typeface="Times New Roman"/>
            </a:endParaRPr>
          </a:p>
        </p:txBody>
      </p:sp>
      <p:sp>
        <p:nvSpPr>
          <p:cNvPr id="148" name="Google Shape;148;gb6af98632d_3_29"/>
          <p:cNvSpPr txBox="1">
            <a:spLocks noGrp="1"/>
          </p:cNvSpPr>
          <p:nvPr>
            <p:ph type="body" idx="1"/>
          </p:nvPr>
        </p:nvSpPr>
        <p:spPr>
          <a:xfrm>
            <a:off x="338328" y="1508760"/>
            <a:ext cx="11567100" cy="4681800"/>
          </a:xfrm>
          <a:prstGeom prst="rect">
            <a:avLst/>
          </a:prstGeom>
          <a:noFill/>
          <a:ln>
            <a:noFill/>
          </a:ln>
        </p:spPr>
        <p:txBody>
          <a:bodyPr spcFirstLastPara="1" wrap="square" lIns="91425" tIns="45700" rIns="91425" bIns="45700" anchor="t" anchorCtr="0">
            <a:normAutofit/>
          </a:bodyPr>
          <a:lstStyle/>
          <a:p>
            <a:pPr marL="0" marR="355600" lvl="0" indent="0" algn="just" rtl="0">
              <a:lnSpc>
                <a:spcPct val="150000"/>
              </a:lnSpc>
              <a:spcBef>
                <a:spcPts val="700"/>
              </a:spcBef>
              <a:spcAft>
                <a:spcPts val="0"/>
              </a:spcAft>
              <a:buNone/>
            </a:pPr>
            <a:r>
              <a:rPr lang="en-IN" sz="2600" b="1">
                <a:latin typeface="Times New Roman"/>
                <a:ea typeface="Times New Roman"/>
                <a:cs typeface="Times New Roman"/>
                <a:sym typeface="Times New Roman"/>
              </a:rPr>
              <a:t>1. Preparation of subgrade:  </a:t>
            </a:r>
            <a:r>
              <a:rPr lang="en-IN" sz="2400" b="1">
                <a:latin typeface="Times New Roman"/>
                <a:ea typeface="Times New Roman"/>
                <a:cs typeface="Times New Roman"/>
                <a:sym typeface="Times New Roman"/>
              </a:rPr>
              <a:t>                </a:t>
            </a:r>
            <a:endParaRPr sz="2400" b="1">
              <a:latin typeface="Times New Roman"/>
              <a:ea typeface="Times New Roman"/>
              <a:cs typeface="Times New Roman"/>
              <a:sym typeface="Times New Roman"/>
            </a:endParaRPr>
          </a:p>
          <a:p>
            <a:pPr marL="0" marR="355600" lvl="0" indent="0" algn="just" rtl="0">
              <a:lnSpc>
                <a:spcPct val="150000"/>
              </a:lnSpc>
              <a:spcBef>
                <a:spcPts val="800"/>
              </a:spcBef>
              <a:spcAft>
                <a:spcPts val="0"/>
              </a:spcAft>
              <a:buClr>
                <a:schemeClr val="dk1"/>
              </a:buClr>
              <a:buSzPts val="1100"/>
              <a:buFont typeface="Arial"/>
              <a:buNone/>
            </a:pPr>
            <a:r>
              <a:rPr lang="en-IN" sz="2400">
                <a:latin typeface="Times New Roman"/>
                <a:ea typeface="Times New Roman"/>
                <a:cs typeface="Times New Roman"/>
                <a:sym typeface="Times New Roman"/>
              </a:rPr>
              <a:t>   1. Earth Excavation (scarify).</a:t>
            </a:r>
            <a:endParaRPr sz="2400">
              <a:latin typeface="Times New Roman"/>
              <a:ea typeface="Times New Roman"/>
              <a:cs typeface="Times New Roman"/>
              <a:sym typeface="Times New Roman"/>
            </a:endParaRPr>
          </a:p>
          <a:p>
            <a:pPr marL="0" marR="355600" lvl="0" indent="0" algn="just" rtl="0">
              <a:lnSpc>
                <a:spcPct val="150000"/>
              </a:lnSpc>
              <a:spcBef>
                <a:spcPts val="800"/>
              </a:spcBef>
              <a:spcAft>
                <a:spcPts val="0"/>
              </a:spcAft>
              <a:buClr>
                <a:schemeClr val="dk1"/>
              </a:buClr>
              <a:buSzPts val="1100"/>
              <a:buFont typeface="Arial"/>
              <a:buNone/>
            </a:pPr>
            <a:r>
              <a:rPr lang="en-IN" sz="2400">
                <a:latin typeface="Times New Roman"/>
                <a:ea typeface="Times New Roman"/>
                <a:cs typeface="Times New Roman"/>
                <a:sym typeface="Times New Roman"/>
              </a:rPr>
              <a:t>   2. Rolling on subgrade by roller.</a:t>
            </a:r>
            <a:endParaRPr sz="24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a:solidFill>
                <a:srgbClr val="FF0000"/>
              </a:solidFill>
            </a:endParaRPr>
          </a:p>
        </p:txBody>
      </p:sp>
      <p:sp>
        <p:nvSpPr>
          <p:cNvPr id="149" name="Google Shape;149;gb6af98632d_3_29"/>
          <p:cNvSpPr txBox="1">
            <a:spLocks noGrp="1"/>
          </p:cNvSpPr>
          <p:nvPr>
            <p:ph type="ftr" idx="11"/>
          </p:nvPr>
        </p:nvSpPr>
        <p:spPr>
          <a:xfrm>
            <a:off x="838200" y="6356350"/>
            <a:ext cx="10052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50" name="Google Shape;150;gb6af98632d_3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8</a:t>
            </a:fld>
            <a:endParaRPr sz="1600" b="1"/>
          </a:p>
        </p:txBody>
      </p:sp>
      <p:pic>
        <p:nvPicPr>
          <p:cNvPr id="151" name="Google Shape;151;gb6af98632d_3_29"/>
          <p:cNvPicPr preferRelativeResize="0"/>
          <p:nvPr/>
        </p:nvPicPr>
        <p:blipFill>
          <a:blip r:embed="rId3">
            <a:alphaModFix/>
          </a:blip>
          <a:stretch>
            <a:fillRect/>
          </a:stretch>
        </p:blipFill>
        <p:spPr>
          <a:xfrm>
            <a:off x="5593875" y="1660075"/>
            <a:ext cx="508635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a:spLocks noGrp="1"/>
          </p:cNvSpPr>
          <p:nvPr>
            <p:ph type="body" idx="1"/>
          </p:nvPr>
        </p:nvSpPr>
        <p:spPr>
          <a:xfrm>
            <a:off x="312450" y="694352"/>
            <a:ext cx="11567100" cy="54693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1100"/>
              <a:buFont typeface="Arial"/>
              <a:buNone/>
            </a:pPr>
            <a:r>
              <a:rPr lang="en-IN" sz="2600" b="1">
                <a:latin typeface="Times New Roman"/>
                <a:ea typeface="Times New Roman"/>
                <a:cs typeface="Times New Roman"/>
                <a:sym typeface="Times New Roman"/>
              </a:rPr>
              <a:t>2. Preparation of base:</a:t>
            </a:r>
            <a:endParaRPr sz="2600" b="1">
              <a:latin typeface="Times New Roman"/>
              <a:ea typeface="Times New Roman"/>
              <a:cs typeface="Times New Roman"/>
              <a:sym typeface="Times New Roman"/>
            </a:endParaRPr>
          </a:p>
          <a:p>
            <a:pPr marL="457200" lvl="0" indent="0" algn="just" rtl="0">
              <a:lnSpc>
                <a:spcPct val="150000"/>
              </a:lnSpc>
              <a:spcBef>
                <a:spcPts val="0"/>
              </a:spcBef>
              <a:spcAft>
                <a:spcPts val="0"/>
              </a:spcAft>
              <a:buClr>
                <a:schemeClr val="dk1"/>
              </a:buClr>
              <a:buSzPts val="1100"/>
              <a:buFont typeface="Arial"/>
              <a:buNone/>
            </a:pPr>
            <a:r>
              <a:rPr lang="en-IN" sz="2400">
                <a:latin typeface="Times New Roman"/>
                <a:ea typeface="Times New Roman"/>
                <a:cs typeface="Times New Roman"/>
                <a:sym typeface="Times New Roman"/>
              </a:rPr>
              <a:t>i.  Granular sub-base.                                </a:t>
            </a:r>
            <a:endParaRPr sz="2400">
              <a:latin typeface="Times New Roman"/>
              <a:ea typeface="Times New Roman"/>
              <a:cs typeface="Times New Roman"/>
              <a:sym typeface="Times New Roman"/>
            </a:endParaRPr>
          </a:p>
          <a:p>
            <a:pPr marL="457200" lvl="0" indent="0" algn="just" rtl="0">
              <a:lnSpc>
                <a:spcPct val="150000"/>
              </a:lnSpc>
              <a:spcBef>
                <a:spcPts val="0"/>
              </a:spcBef>
              <a:spcAft>
                <a:spcPts val="0"/>
              </a:spcAft>
              <a:buClr>
                <a:schemeClr val="dk1"/>
              </a:buClr>
              <a:buSzPts val="1100"/>
              <a:buFont typeface="Arial"/>
              <a:buNone/>
            </a:pPr>
            <a:r>
              <a:rPr lang="en-IN" sz="2400">
                <a:latin typeface="Times New Roman"/>
                <a:ea typeface="Times New Roman"/>
                <a:cs typeface="Times New Roman"/>
                <a:sym typeface="Times New Roman"/>
              </a:rPr>
              <a:t>ii.  Water mix macadam.</a:t>
            </a:r>
            <a:endParaRPr sz="2400">
              <a:latin typeface="Times New Roman"/>
              <a:ea typeface="Times New Roman"/>
              <a:cs typeface="Times New Roman"/>
              <a:sym typeface="Times New Roman"/>
            </a:endParaRPr>
          </a:p>
          <a:p>
            <a:pPr marL="457200" lvl="0" indent="0" algn="just" rtl="0">
              <a:lnSpc>
                <a:spcPct val="150000"/>
              </a:lnSpc>
              <a:spcBef>
                <a:spcPts val="0"/>
              </a:spcBef>
              <a:spcAft>
                <a:spcPts val="0"/>
              </a:spcAft>
              <a:buClr>
                <a:schemeClr val="dk1"/>
              </a:buClr>
              <a:buSzPts val="1100"/>
              <a:buFont typeface="Arial"/>
              <a:buNone/>
            </a:pPr>
            <a:r>
              <a:rPr lang="en-IN" sz="2400">
                <a:latin typeface="Times New Roman"/>
                <a:ea typeface="Times New Roman"/>
                <a:cs typeface="Times New Roman"/>
                <a:sym typeface="Times New Roman"/>
              </a:rPr>
              <a:t>iii.  Concrete base.</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0000"/>
              </a:buClr>
              <a:buSzPts val="2800"/>
              <a:buNone/>
            </a:pPr>
            <a:endParaRPr>
              <a:latin typeface="Times New Roman"/>
              <a:ea typeface="Times New Roman"/>
              <a:cs typeface="Times New Roman"/>
              <a:sym typeface="Times New Roman"/>
            </a:endParaRPr>
          </a:p>
        </p:txBody>
      </p:sp>
      <p:sp>
        <p:nvSpPr>
          <p:cNvPr id="157" name="Google Shape;157;p6"/>
          <p:cNvSpPr txBox="1">
            <a:spLocks noGrp="1"/>
          </p:cNvSpPr>
          <p:nvPr>
            <p:ph type="ftr" idx="11"/>
          </p:nvPr>
        </p:nvSpPr>
        <p:spPr>
          <a:xfrm>
            <a:off x="838200" y="6356350"/>
            <a:ext cx="1005230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b="1"/>
              <a:t>Department of Civil Engineering</a:t>
            </a:r>
            <a:endParaRPr b="1"/>
          </a:p>
        </p:txBody>
      </p:sp>
      <p:sp>
        <p:nvSpPr>
          <p:cNvPr id="158" name="Google Shape;15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600" b="1"/>
              <a:pPr marL="0" lvl="0" indent="0" algn="r" rtl="0">
                <a:spcBef>
                  <a:spcPts val="0"/>
                </a:spcBef>
                <a:spcAft>
                  <a:spcPts val="0"/>
                </a:spcAft>
                <a:buNone/>
              </a:pPr>
              <a:t>9</a:t>
            </a:fld>
            <a:endParaRPr sz="1600" b="1"/>
          </a:p>
        </p:txBody>
      </p:sp>
      <p:pic>
        <p:nvPicPr>
          <p:cNvPr id="159" name="Google Shape;159;p6"/>
          <p:cNvPicPr preferRelativeResize="0"/>
          <p:nvPr/>
        </p:nvPicPr>
        <p:blipFill>
          <a:blip r:embed="rId3">
            <a:alphaModFix/>
          </a:blip>
          <a:stretch>
            <a:fillRect/>
          </a:stretch>
        </p:blipFill>
        <p:spPr>
          <a:xfrm>
            <a:off x="5404100" y="968138"/>
            <a:ext cx="5486400" cy="41052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864</Words>
  <Application>Microsoft Office PowerPoint</Application>
  <PresentationFormat>Widescreen</PresentationFormat>
  <Paragraphs>234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Office Theme</vt:lpstr>
      <vt:lpstr>A CASE STUDY ON CEMENT CONCRETE ROAD AT B R PROJET</vt:lpstr>
      <vt:lpstr>Introduction. </vt:lpstr>
      <vt:lpstr> </vt:lpstr>
      <vt:lpstr>About cement concrete road.</vt:lpstr>
      <vt:lpstr>Cross section of road.</vt:lpstr>
      <vt:lpstr>Construction process.</vt:lpstr>
      <vt:lpstr>PowerPoint Presentation</vt:lpstr>
      <vt:lpstr>Construction process</vt:lpstr>
      <vt:lpstr>PowerPoint Presentation</vt:lpstr>
      <vt:lpstr>3.Material mixing and placing of concrete:</vt:lpstr>
      <vt:lpstr>4.Compaction</vt:lpstr>
      <vt:lpstr>5.Curing</vt:lpstr>
      <vt:lpstr>   6.Open to the traffic</vt:lpstr>
      <vt:lpstr>Materials And Equipment Used </vt:lpstr>
      <vt:lpstr>Rate analysis.</vt:lpstr>
      <vt:lpstr>Estimation.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 STUDY ON CEMENT CONCRETE ROAD AT B R PROJET</dc:title>
  <dc:creator>Dr.Raveesha P</dc:creator>
  <cp:lastModifiedBy>Jeevan gowda</cp:lastModifiedBy>
  <cp:revision>6</cp:revision>
  <dcterms:created xsi:type="dcterms:W3CDTF">2020-12-15T04:10:54Z</dcterms:created>
  <dcterms:modified xsi:type="dcterms:W3CDTF">2021-06-17T20:07:47Z</dcterms:modified>
</cp:coreProperties>
</file>